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omorrow" charset="1" panose="00000000000000000000"/>
      <p:regular r:id="rId10"/>
    </p:embeddedFont>
    <p:embeddedFont>
      <p:font typeface="Tomorrow Bold" charset="1" panose="00000000000000000000"/>
      <p:regular r:id="rId11"/>
    </p:embeddedFont>
    <p:embeddedFont>
      <p:font typeface="Tomorrow Italics" charset="1" panose="00000000000000000000"/>
      <p:regular r:id="rId12"/>
    </p:embeddedFont>
    <p:embeddedFont>
      <p:font typeface="Tomorrow Bold Italics" charset="1" panose="00000000000000000000"/>
      <p:regular r:id="rId13"/>
    </p:embeddedFont>
    <p:embeddedFont>
      <p:font typeface="Garet" charset="1" panose="00000000000000000000"/>
      <p:regular r:id="rId14"/>
    </p:embeddedFont>
    <p:embeddedFont>
      <p:font typeface="Garet Bold" charset="1" panose="00000000000000000000"/>
      <p:regular r:id="rId15"/>
    </p:embeddedFont>
    <p:embeddedFont>
      <p:font typeface="Garet Italics" charset="1" panose="00000000000000000000"/>
      <p:regular r:id="rId16"/>
    </p:embeddedFont>
    <p:embeddedFont>
      <p:font typeface="Garet Bold Italics" charset="1" panose="00000000000000000000"/>
      <p:regular r:id="rId17"/>
    </p:embeddedFont>
    <p:embeddedFont>
      <p:font typeface="Garet Book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slides/slide1.xml" Type="http://schemas.openxmlformats.org/officeDocument/2006/relationships/slide"/><Relationship Id="rId2" Target="presProps.xml" Type="http://schemas.openxmlformats.org/officeDocument/2006/relationships/presProps"/><Relationship Id="rId20" Target="slides/slide2.xml" Type="http://schemas.openxmlformats.org/officeDocument/2006/relationships/slide"/><Relationship Id="rId21" Target="slides/slide3.xml" Type="http://schemas.openxmlformats.org/officeDocument/2006/relationships/slide"/><Relationship Id="rId22" Target="slides/slide4.xml" Type="http://schemas.openxmlformats.org/officeDocument/2006/relationships/slide"/><Relationship Id="rId23" Target="slides/slide5.xml" Type="http://schemas.openxmlformats.org/officeDocument/2006/relationships/slide"/><Relationship Id="rId24" Target="slides/slide6.xml" Type="http://schemas.openxmlformats.org/officeDocument/2006/relationships/slide"/><Relationship Id="rId25" Target="slides/slide7.xml" Type="http://schemas.openxmlformats.org/officeDocument/2006/relationships/slide"/><Relationship Id="rId26" Target="slides/slide8.xml" Type="http://schemas.openxmlformats.org/officeDocument/2006/relationships/slide"/><Relationship Id="rId27" Target="slides/slide9.xml" Type="http://schemas.openxmlformats.org/officeDocument/2006/relationships/slide"/><Relationship Id="rId28" Target="slides/slide10.xml" Type="http://schemas.openxmlformats.org/officeDocument/2006/relationships/slide"/><Relationship Id="rId29" Target="slides/slide11.xml" Type="http://schemas.openxmlformats.org/officeDocument/2006/relationships/slide"/><Relationship Id="rId3" Target="viewProps.xml" Type="http://schemas.openxmlformats.org/officeDocument/2006/relationships/viewProps"/><Relationship Id="rId30" Target="slides/slide12.xml" Type="http://schemas.openxmlformats.org/officeDocument/2006/relationships/slide"/><Relationship Id="rId31" Target="slides/slide13.xml" Type="http://schemas.openxmlformats.org/officeDocument/2006/relationships/slide"/><Relationship Id="rId32" Target="slides/slide14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1.jpe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https://www.kaggle.com/fedesoriano/stellar-classification-dataset-sdss17" TargetMode="External" Type="http://schemas.openxmlformats.org/officeDocument/2006/relationships/hyperlink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86" r="0" b="778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827351" y="2283995"/>
            <a:ext cx="2633297" cy="1312163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6808141" y="2646717"/>
            <a:ext cx="2022321" cy="8460018"/>
            <a:chOff x="0" y="0"/>
            <a:chExt cx="532628" cy="2228153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532628" cy="2228153"/>
            </a:xfrm>
            <a:custGeom>
              <a:avLst/>
              <a:gdLst/>
              <a:ahLst/>
              <a:cxnLst/>
              <a:rect r="r" b="b" t="t" l="l"/>
              <a:pathLst>
                <a:path h="2228153" w="532628">
                  <a:moveTo>
                    <a:pt x="0" y="0"/>
                  </a:moveTo>
                  <a:lnTo>
                    <a:pt x="532628" y="0"/>
                  </a:lnTo>
                  <a:lnTo>
                    <a:pt x="532628" y="2228153"/>
                  </a:lnTo>
                  <a:lnTo>
                    <a:pt x="0" y="2228153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86387" y="-607424"/>
            <a:ext cx="3709695" cy="1015735"/>
            <a:chOff x="0" y="0"/>
            <a:chExt cx="977039" cy="267519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0" y="0"/>
              <a:ext cx="977039" cy="267519"/>
            </a:xfrm>
            <a:custGeom>
              <a:avLst/>
              <a:gdLst/>
              <a:ahLst/>
              <a:cxnLst/>
              <a:rect r="r" b="b" t="t" l="l"/>
              <a:pathLst>
                <a:path h="267519" w="977039">
                  <a:moveTo>
                    <a:pt x="0" y="0"/>
                  </a:moveTo>
                  <a:lnTo>
                    <a:pt x="977039" y="0"/>
                  </a:lnTo>
                  <a:lnTo>
                    <a:pt x="977039" y="267519"/>
                  </a:lnTo>
                  <a:lnTo>
                    <a:pt x="0" y="267519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988599" y="7022439"/>
            <a:ext cx="738450" cy="1015735"/>
            <a:chOff x="0" y="0"/>
            <a:chExt cx="194489" cy="267519"/>
          </a:xfrm>
        </p:grpSpPr>
        <p:sp>
          <p:nvSpPr>
            <p:cNvPr name="Freeform 11" id="11"/>
            <p:cNvSpPr/>
            <p:nvPr/>
          </p:nvSpPr>
          <p:spPr>
            <a:xfrm flipH="false" flipV="false">
              <a:off x="0" y="0"/>
              <a:ext cx="194489" cy="267519"/>
            </a:xfrm>
            <a:custGeom>
              <a:avLst/>
              <a:gdLst/>
              <a:ahLst/>
              <a:cxnLst/>
              <a:rect r="r" b="b" t="t" l="l"/>
              <a:pathLst>
                <a:path h="267519" w="194489">
                  <a:moveTo>
                    <a:pt x="0" y="0"/>
                  </a:moveTo>
                  <a:lnTo>
                    <a:pt x="194489" y="0"/>
                  </a:lnTo>
                  <a:lnTo>
                    <a:pt x="194489" y="267519"/>
                  </a:lnTo>
                  <a:lnTo>
                    <a:pt x="0" y="267519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8700" y="3246761"/>
            <a:ext cx="16230600" cy="1701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39"/>
              </a:lnSpc>
            </a:pPr>
            <a:r>
              <a:rPr lang="en-US" sz="9885">
                <a:solidFill>
                  <a:srgbClr val="000000"/>
                </a:solidFill>
                <a:latin typeface="Tomorrow"/>
              </a:rPr>
              <a:t>Stellar Classification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385392" y="5330416"/>
            <a:ext cx="1151721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Garet Book"/>
              </a:rPr>
              <a:t>Samantha Isaac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86387" y="8831580"/>
            <a:ext cx="4440008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aret Book"/>
              </a:rPr>
              <a:t>Proyecto para Data Science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aret Book"/>
              </a:rPr>
              <a:t>Bootcamp de Coding Dojo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065492" y="962025"/>
            <a:ext cx="474264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Garet Book"/>
              </a:rPr>
              <a:t>Junio </a:t>
            </a:r>
            <a:r>
              <a:rPr lang="en-US" sz="3399">
                <a:solidFill>
                  <a:srgbClr val="000000"/>
                </a:solidFill>
                <a:latin typeface="Garet Book"/>
              </a:rPr>
              <a:t>23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627901" y="-418176"/>
            <a:ext cx="1773234" cy="156809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743026" y="9705678"/>
            <a:ext cx="2552811" cy="1563029"/>
            <a:chOff x="0" y="0"/>
            <a:chExt cx="672345" cy="411662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672345" cy="411662"/>
            </a:xfrm>
            <a:custGeom>
              <a:avLst/>
              <a:gdLst/>
              <a:ahLst/>
              <a:cxnLst/>
              <a:rect r="r" b="b" t="t" l="l"/>
              <a:pathLst>
                <a:path h="411662" w="672345">
                  <a:moveTo>
                    <a:pt x="0" y="0"/>
                  </a:moveTo>
                  <a:lnTo>
                    <a:pt x="672345" y="0"/>
                  </a:lnTo>
                  <a:lnTo>
                    <a:pt x="672345" y="411662"/>
                  </a:lnTo>
                  <a:lnTo>
                    <a:pt x="0" y="411662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615233" y="8902319"/>
            <a:ext cx="3131652" cy="2769363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6039288" y="601624"/>
            <a:ext cx="6209424" cy="1096591"/>
            <a:chOff x="0" y="0"/>
            <a:chExt cx="8279232" cy="1462121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8279232" cy="1462121"/>
              <a:chOff x="0" y="0"/>
              <a:chExt cx="1161404" cy="205105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>
                <a:off x="0" y="0"/>
                <a:ext cx="1161404" cy="205105"/>
              </a:xfrm>
              <a:custGeom>
                <a:avLst/>
                <a:gdLst/>
                <a:ahLst/>
                <a:cxnLst/>
                <a:rect r="r" b="b" t="t" l="l"/>
                <a:pathLst>
                  <a:path h="205105" w="1161404">
                    <a:moveTo>
                      <a:pt x="0" y="0"/>
                    </a:moveTo>
                    <a:lnTo>
                      <a:pt x="1161404" y="0"/>
                    </a:lnTo>
                    <a:lnTo>
                      <a:pt x="1161404" y="205105"/>
                    </a:lnTo>
                    <a:lnTo>
                      <a:pt x="0" y="205105"/>
                    </a:lnTo>
                    <a:close/>
                  </a:path>
                </a:pathLst>
              </a:custGeom>
              <a:solidFill>
                <a:srgbClr val="F1F1F1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71533" lIns="71533" bIns="71533" rIns="71533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334315" y="148115"/>
              <a:ext cx="7502109" cy="10196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11"/>
                </a:lnSpc>
              </a:pPr>
              <a:r>
                <a:rPr lang="en-US" sz="4579">
                  <a:solidFill>
                    <a:srgbClr val="000000"/>
                  </a:solidFill>
                  <a:latin typeface="Garet Bold"/>
                </a:rPr>
                <a:t>Gradient Boosting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75389" y="2496465"/>
            <a:ext cx="7722755" cy="6499818"/>
            <a:chOff x="0" y="0"/>
            <a:chExt cx="2033977" cy="1711886"/>
          </a:xfrm>
        </p:grpSpPr>
        <p:sp>
          <p:nvSpPr>
            <p:cNvPr name="Freeform 13" id="13"/>
            <p:cNvSpPr/>
            <p:nvPr/>
          </p:nvSpPr>
          <p:spPr>
            <a:xfrm flipH="false" flipV="false">
              <a:off x="0" y="0"/>
              <a:ext cx="2033977" cy="1711886"/>
            </a:xfrm>
            <a:custGeom>
              <a:avLst/>
              <a:gdLst/>
              <a:ahLst/>
              <a:cxnLst/>
              <a:rect r="r" b="b" t="t" l="l"/>
              <a:pathLst>
                <a:path h="1711886" w="2033977">
                  <a:moveTo>
                    <a:pt x="51127" y="0"/>
                  </a:moveTo>
                  <a:lnTo>
                    <a:pt x="1982850" y="0"/>
                  </a:lnTo>
                  <a:cubicBezTo>
                    <a:pt x="1996410" y="0"/>
                    <a:pt x="2009414" y="5387"/>
                    <a:pt x="2019002" y="14975"/>
                  </a:cubicBezTo>
                  <a:cubicBezTo>
                    <a:pt x="2028590" y="24563"/>
                    <a:pt x="2033977" y="37567"/>
                    <a:pt x="2033977" y="51127"/>
                  </a:cubicBezTo>
                  <a:lnTo>
                    <a:pt x="2033977" y="1660760"/>
                  </a:lnTo>
                  <a:cubicBezTo>
                    <a:pt x="2033977" y="1688996"/>
                    <a:pt x="2011087" y="1711886"/>
                    <a:pt x="1982850" y="1711886"/>
                  </a:cubicBezTo>
                  <a:lnTo>
                    <a:pt x="51127" y="1711886"/>
                  </a:lnTo>
                  <a:cubicBezTo>
                    <a:pt x="37567" y="1711886"/>
                    <a:pt x="24563" y="1706500"/>
                    <a:pt x="14975" y="1696912"/>
                  </a:cubicBezTo>
                  <a:cubicBezTo>
                    <a:pt x="5387" y="1687324"/>
                    <a:pt x="0" y="1674319"/>
                    <a:pt x="0" y="1660760"/>
                  </a:cubicBezTo>
                  <a:lnTo>
                    <a:pt x="0" y="51127"/>
                  </a:lnTo>
                  <a:cubicBezTo>
                    <a:pt x="0" y="37567"/>
                    <a:pt x="5387" y="24563"/>
                    <a:pt x="14975" y="14975"/>
                  </a:cubicBezTo>
                  <a:cubicBezTo>
                    <a:pt x="24563" y="5387"/>
                    <a:pt x="37567" y="0"/>
                    <a:pt x="51127" y="0"/>
                  </a:cubicBezTo>
                  <a:close/>
                </a:path>
              </a:pathLst>
            </a:custGeom>
            <a:solidFill>
              <a:srgbClr val="BFBFB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632718" y="262608"/>
            <a:ext cx="2552811" cy="1774622"/>
            <a:chOff x="0" y="0"/>
            <a:chExt cx="672345" cy="467390"/>
          </a:xfrm>
        </p:grpSpPr>
        <p:sp>
          <p:nvSpPr>
            <p:cNvPr name="Freeform 16" id="16"/>
            <p:cNvSpPr/>
            <p:nvPr/>
          </p:nvSpPr>
          <p:spPr>
            <a:xfrm flipH="false" flipV="false">
              <a:off x="0" y="0"/>
              <a:ext cx="672345" cy="467390"/>
            </a:xfrm>
            <a:custGeom>
              <a:avLst/>
              <a:gdLst/>
              <a:ahLst/>
              <a:cxnLst/>
              <a:rect r="r" b="b" t="t" l="l"/>
              <a:pathLst>
                <a:path h="467390" w="672345">
                  <a:moveTo>
                    <a:pt x="0" y="0"/>
                  </a:moveTo>
                  <a:lnTo>
                    <a:pt x="672345" y="0"/>
                  </a:lnTo>
                  <a:lnTo>
                    <a:pt x="672345" y="467390"/>
                  </a:lnTo>
                  <a:lnTo>
                    <a:pt x="0" y="467390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27789" y="2648865"/>
            <a:ext cx="7570355" cy="6347418"/>
            <a:chOff x="0" y="0"/>
            <a:chExt cx="1993838" cy="1671748"/>
          </a:xfrm>
        </p:grpSpPr>
        <p:sp>
          <p:nvSpPr>
            <p:cNvPr name="Freeform 19" id="19"/>
            <p:cNvSpPr/>
            <p:nvPr/>
          </p:nvSpPr>
          <p:spPr>
            <a:xfrm flipH="false" flipV="false">
              <a:off x="0" y="0"/>
              <a:ext cx="1993838" cy="1671748"/>
            </a:xfrm>
            <a:custGeom>
              <a:avLst/>
              <a:gdLst/>
              <a:ahLst/>
              <a:cxnLst/>
              <a:rect r="r" b="b" t="t" l="l"/>
              <a:pathLst>
                <a:path h="1671748" w="1993838">
                  <a:moveTo>
                    <a:pt x="52156" y="0"/>
                  </a:moveTo>
                  <a:lnTo>
                    <a:pt x="1941683" y="0"/>
                  </a:lnTo>
                  <a:cubicBezTo>
                    <a:pt x="1955515" y="0"/>
                    <a:pt x="1968781" y="5495"/>
                    <a:pt x="1978562" y="15276"/>
                  </a:cubicBezTo>
                  <a:cubicBezTo>
                    <a:pt x="1988343" y="25057"/>
                    <a:pt x="1993838" y="38323"/>
                    <a:pt x="1993838" y="52156"/>
                  </a:cubicBezTo>
                  <a:lnTo>
                    <a:pt x="1993838" y="1619592"/>
                  </a:lnTo>
                  <a:cubicBezTo>
                    <a:pt x="1993838" y="1633425"/>
                    <a:pt x="1988343" y="1646691"/>
                    <a:pt x="1978562" y="1656472"/>
                  </a:cubicBezTo>
                  <a:cubicBezTo>
                    <a:pt x="1968781" y="1666253"/>
                    <a:pt x="1955515" y="1671748"/>
                    <a:pt x="1941683" y="1671748"/>
                  </a:cubicBezTo>
                  <a:lnTo>
                    <a:pt x="52156" y="1671748"/>
                  </a:lnTo>
                  <a:cubicBezTo>
                    <a:pt x="38323" y="1671748"/>
                    <a:pt x="25057" y="1666253"/>
                    <a:pt x="15276" y="1656472"/>
                  </a:cubicBezTo>
                  <a:cubicBezTo>
                    <a:pt x="5495" y="1646691"/>
                    <a:pt x="0" y="1633425"/>
                    <a:pt x="0" y="1619592"/>
                  </a:cubicBezTo>
                  <a:lnTo>
                    <a:pt x="0" y="52156"/>
                  </a:lnTo>
                  <a:cubicBezTo>
                    <a:pt x="0" y="38323"/>
                    <a:pt x="5495" y="25057"/>
                    <a:pt x="15276" y="15276"/>
                  </a:cubicBezTo>
                  <a:cubicBezTo>
                    <a:pt x="25057" y="5495"/>
                    <a:pt x="38323" y="0"/>
                    <a:pt x="52156" y="0"/>
                  </a:cubicBezTo>
                  <a:close/>
                </a:path>
              </a:pathLst>
            </a:custGeom>
            <a:solidFill>
              <a:srgbClr val="BFBFB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4"/>
          <a:srcRect l="748" t="0" r="748" b="0"/>
          <a:stretch>
            <a:fillRect/>
          </a:stretch>
        </p:blipFill>
        <p:spPr>
          <a:xfrm flipH="false" flipV="false" rot="0">
            <a:off x="1202721" y="2788546"/>
            <a:ext cx="7068091" cy="5915656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5"/>
          <a:srcRect l="5954" t="11411" r="5804" b="2905"/>
          <a:stretch>
            <a:fillRect/>
          </a:stretch>
        </p:blipFill>
        <p:spPr>
          <a:xfrm flipH="false" flipV="false" rot="0">
            <a:off x="9028341" y="2629815"/>
            <a:ext cx="8455326" cy="6157671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6"/>
          <a:srcRect l="748" t="0" r="748" b="0"/>
          <a:stretch>
            <a:fillRect/>
          </a:stretch>
        </p:blipFill>
        <p:spPr>
          <a:xfrm flipH="false" flipV="false" rot="0">
            <a:off x="1202721" y="2788546"/>
            <a:ext cx="7068091" cy="5915656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7"/>
          <a:srcRect l="6498" t="10374" r="7156" b="1322"/>
          <a:stretch>
            <a:fillRect/>
          </a:stretch>
        </p:blipFill>
        <p:spPr>
          <a:xfrm flipH="false" flipV="false" rot="0">
            <a:off x="9075966" y="2552166"/>
            <a:ext cx="8279047" cy="635015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627901" y="-418176"/>
            <a:ext cx="1773234" cy="156809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743026" y="9705678"/>
            <a:ext cx="2552811" cy="1563029"/>
            <a:chOff x="0" y="0"/>
            <a:chExt cx="672345" cy="411662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672345" cy="411662"/>
            </a:xfrm>
            <a:custGeom>
              <a:avLst/>
              <a:gdLst/>
              <a:ahLst/>
              <a:cxnLst/>
              <a:rect r="r" b="b" t="t" l="l"/>
              <a:pathLst>
                <a:path h="411662" w="672345">
                  <a:moveTo>
                    <a:pt x="0" y="0"/>
                  </a:moveTo>
                  <a:lnTo>
                    <a:pt x="672345" y="0"/>
                  </a:lnTo>
                  <a:lnTo>
                    <a:pt x="672345" y="411662"/>
                  </a:lnTo>
                  <a:lnTo>
                    <a:pt x="0" y="411662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615233" y="8902319"/>
            <a:ext cx="3131652" cy="2769363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6571029" y="601624"/>
            <a:ext cx="5145941" cy="1096591"/>
            <a:chOff x="0" y="0"/>
            <a:chExt cx="6861255" cy="1462121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6861255" cy="1462121"/>
              <a:chOff x="0" y="0"/>
              <a:chExt cx="962491" cy="205105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>
                <a:off x="0" y="0"/>
                <a:ext cx="962491" cy="205105"/>
              </a:xfrm>
              <a:custGeom>
                <a:avLst/>
                <a:gdLst/>
                <a:ahLst/>
                <a:cxnLst/>
                <a:rect r="r" b="b" t="t" l="l"/>
                <a:pathLst>
                  <a:path h="205105" w="962491">
                    <a:moveTo>
                      <a:pt x="0" y="0"/>
                    </a:moveTo>
                    <a:lnTo>
                      <a:pt x="962491" y="0"/>
                    </a:lnTo>
                    <a:lnTo>
                      <a:pt x="962491" y="205105"/>
                    </a:lnTo>
                    <a:lnTo>
                      <a:pt x="0" y="205105"/>
                    </a:lnTo>
                    <a:close/>
                  </a:path>
                </a:pathLst>
              </a:custGeom>
              <a:solidFill>
                <a:srgbClr val="F1F1F1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71533" lIns="71533" bIns="71533" rIns="71533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277057" y="148115"/>
              <a:ext cx="6217229" cy="10196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11"/>
                </a:lnSpc>
              </a:pPr>
              <a:r>
                <a:rPr lang="en-US" sz="4579">
                  <a:solidFill>
                    <a:srgbClr val="000000"/>
                  </a:solidFill>
                  <a:latin typeface="Garet Bold"/>
                </a:rPr>
                <a:t>Random Forest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75389" y="2496465"/>
            <a:ext cx="7722755" cy="6499818"/>
            <a:chOff x="0" y="0"/>
            <a:chExt cx="2033977" cy="1711886"/>
          </a:xfrm>
        </p:grpSpPr>
        <p:sp>
          <p:nvSpPr>
            <p:cNvPr name="Freeform 13" id="13"/>
            <p:cNvSpPr/>
            <p:nvPr/>
          </p:nvSpPr>
          <p:spPr>
            <a:xfrm flipH="false" flipV="false">
              <a:off x="0" y="0"/>
              <a:ext cx="2033977" cy="1711886"/>
            </a:xfrm>
            <a:custGeom>
              <a:avLst/>
              <a:gdLst/>
              <a:ahLst/>
              <a:cxnLst/>
              <a:rect r="r" b="b" t="t" l="l"/>
              <a:pathLst>
                <a:path h="1711886" w="2033977">
                  <a:moveTo>
                    <a:pt x="51127" y="0"/>
                  </a:moveTo>
                  <a:lnTo>
                    <a:pt x="1982850" y="0"/>
                  </a:lnTo>
                  <a:cubicBezTo>
                    <a:pt x="1996410" y="0"/>
                    <a:pt x="2009414" y="5387"/>
                    <a:pt x="2019002" y="14975"/>
                  </a:cubicBezTo>
                  <a:cubicBezTo>
                    <a:pt x="2028590" y="24563"/>
                    <a:pt x="2033977" y="37567"/>
                    <a:pt x="2033977" y="51127"/>
                  </a:cubicBezTo>
                  <a:lnTo>
                    <a:pt x="2033977" y="1660760"/>
                  </a:lnTo>
                  <a:cubicBezTo>
                    <a:pt x="2033977" y="1688996"/>
                    <a:pt x="2011087" y="1711886"/>
                    <a:pt x="1982850" y="1711886"/>
                  </a:cubicBezTo>
                  <a:lnTo>
                    <a:pt x="51127" y="1711886"/>
                  </a:lnTo>
                  <a:cubicBezTo>
                    <a:pt x="37567" y="1711886"/>
                    <a:pt x="24563" y="1706500"/>
                    <a:pt x="14975" y="1696912"/>
                  </a:cubicBezTo>
                  <a:cubicBezTo>
                    <a:pt x="5387" y="1687324"/>
                    <a:pt x="0" y="1674319"/>
                    <a:pt x="0" y="1660760"/>
                  </a:cubicBezTo>
                  <a:lnTo>
                    <a:pt x="0" y="51127"/>
                  </a:lnTo>
                  <a:cubicBezTo>
                    <a:pt x="0" y="37567"/>
                    <a:pt x="5387" y="24563"/>
                    <a:pt x="14975" y="14975"/>
                  </a:cubicBezTo>
                  <a:cubicBezTo>
                    <a:pt x="24563" y="5387"/>
                    <a:pt x="37567" y="0"/>
                    <a:pt x="51127" y="0"/>
                  </a:cubicBezTo>
                  <a:close/>
                </a:path>
              </a:pathLst>
            </a:custGeom>
            <a:solidFill>
              <a:srgbClr val="BFBFB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632718" y="262608"/>
            <a:ext cx="2552811" cy="1774622"/>
            <a:chOff x="0" y="0"/>
            <a:chExt cx="672345" cy="467390"/>
          </a:xfrm>
        </p:grpSpPr>
        <p:sp>
          <p:nvSpPr>
            <p:cNvPr name="Freeform 16" id="16"/>
            <p:cNvSpPr/>
            <p:nvPr/>
          </p:nvSpPr>
          <p:spPr>
            <a:xfrm flipH="false" flipV="false">
              <a:off x="0" y="0"/>
              <a:ext cx="672345" cy="467390"/>
            </a:xfrm>
            <a:custGeom>
              <a:avLst/>
              <a:gdLst/>
              <a:ahLst/>
              <a:cxnLst/>
              <a:rect r="r" b="b" t="t" l="l"/>
              <a:pathLst>
                <a:path h="467390" w="672345">
                  <a:moveTo>
                    <a:pt x="0" y="0"/>
                  </a:moveTo>
                  <a:lnTo>
                    <a:pt x="672345" y="0"/>
                  </a:lnTo>
                  <a:lnTo>
                    <a:pt x="672345" y="467390"/>
                  </a:lnTo>
                  <a:lnTo>
                    <a:pt x="0" y="467390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27789" y="2648865"/>
            <a:ext cx="7570355" cy="6347418"/>
            <a:chOff x="0" y="0"/>
            <a:chExt cx="1993838" cy="1671748"/>
          </a:xfrm>
        </p:grpSpPr>
        <p:sp>
          <p:nvSpPr>
            <p:cNvPr name="Freeform 19" id="19"/>
            <p:cNvSpPr/>
            <p:nvPr/>
          </p:nvSpPr>
          <p:spPr>
            <a:xfrm flipH="false" flipV="false">
              <a:off x="0" y="0"/>
              <a:ext cx="1993838" cy="1671748"/>
            </a:xfrm>
            <a:custGeom>
              <a:avLst/>
              <a:gdLst/>
              <a:ahLst/>
              <a:cxnLst/>
              <a:rect r="r" b="b" t="t" l="l"/>
              <a:pathLst>
                <a:path h="1671748" w="1993838">
                  <a:moveTo>
                    <a:pt x="52156" y="0"/>
                  </a:moveTo>
                  <a:lnTo>
                    <a:pt x="1941683" y="0"/>
                  </a:lnTo>
                  <a:cubicBezTo>
                    <a:pt x="1955515" y="0"/>
                    <a:pt x="1968781" y="5495"/>
                    <a:pt x="1978562" y="15276"/>
                  </a:cubicBezTo>
                  <a:cubicBezTo>
                    <a:pt x="1988343" y="25057"/>
                    <a:pt x="1993838" y="38323"/>
                    <a:pt x="1993838" y="52156"/>
                  </a:cubicBezTo>
                  <a:lnTo>
                    <a:pt x="1993838" y="1619592"/>
                  </a:lnTo>
                  <a:cubicBezTo>
                    <a:pt x="1993838" y="1633425"/>
                    <a:pt x="1988343" y="1646691"/>
                    <a:pt x="1978562" y="1656472"/>
                  </a:cubicBezTo>
                  <a:cubicBezTo>
                    <a:pt x="1968781" y="1666253"/>
                    <a:pt x="1955515" y="1671748"/>
                    <a:pt x="1941683" y="1671748"/>
                  </a:cubicBezTo>
                  <a:lnTo>
                    <a:pt x="52156" y="1671748"/>
                  </a:lnTo>
                  <a:cubicBezTo>
                    <a:pt x="38323" y="1671748"/>
                    <a:pt x="25057" y="1666253"/>
                    <a:pt x="15276" y="1656472"/>
                  </a:cubicBezTo>
                  <a:cubicBezTo>
                    <a:pt x="5495" y="1646691"/>
                    <a:pt x="0" y="1633425"/>
                    <a:pt x="0" y="1619592"/>
                  </a:cubicBezTo>
                  <a:lnTo>
                    <a:pt x="0" y="52156"/>
                  </a:lnTo>
                  <a:cubicBezTo>
                    <a:pt x="0" y="38323"/>
                    <a:pt x="5495" y="25057"/>
                    <a:pt x="15276" y="15276"/>
                  </a:cubicBezTo>
                  <a:cubicBezTo>
                    <a:pt x="25057" y="5495"/>
                    <a:pt x="38323" y="0"/>
                    <a:pt x="52156" y="0"/>
                  </a:cubicBezTo>
                  <a:close/>
                </a:path>
              </a:pathLst>
            </a:custGeom>
            <a:solidFill>
              <a:srgbClr val="BFBFB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4"/>
          <a:srcRect l="748" t="0" r="748" b="0"/>
          <a:stretch>
            <a:fillRect/>
          </a:stretch>
        </p:blipFill>
        <p:spPr>
          <a:xfrm flipH="false" flipV="false" rot="0">
            <a:off x="1202721" y="2788546"/>
            <a:ext cx="7068091" cy="5915656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5"/>
          <a:srcRect l="5954" t="11411" r="5804" b="2905"/>
          <a:stretch>
            <a:fillRect/>
          </a:stretch>
        </p:blipFill>
        <p:spPr>
          <a:xfrm flipH="false" flipV="false" rot="0">
            <a:off x="9028341" y="2629815"/>
            <a:ext cx="8455326" cy="615767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627901" y="-418176"/>
            <a:ext cx="1773234" cy="156809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743026" y="9705678"/>
            <a:ext cx="2552811" cy="1563029"/>
            <a:chOff x="0" y="0"/>
            <a:chExt cx="672345" cy="411662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672345" cy="411662"/>
            </a:xfrm>
            <a:custGeom>
              <a:avLst/>
              <a:gdLst/>
              <a:ahLst/>
              <a:cxnLst/>
              <a:rect r="r" b="b" t="t" l="l"/>
              <a:pathLst>
                <a:path h="411662" w="672345">
                  <a:moveTo>
                    <a:pt x="0" y="0"/>
                  </a:moveTo>
                  <a:lnTo>
                    <a:pt x="672345" y="0"/>
                  </a:lnTo>
                  <a:lnTo>
                    <a:pt x="672345" y="411662"/>
                  </a:lnTo>
                  <a:lnTo>
                    <a:pt x="0" y="411662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615233" y="8902319"/>
            <a:ext cx="3131652" cy="2769363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7287724" y="601624"/>
            <a:ext cx="3712552" cy="1096591"/>
            <a:chOff x="0" y="0"/>
            <a:chExt cx="4950069" cy="1462121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4950069" cy="1462121"/>
              <a:chOff x="0" y="0"/>
              <a:chExt cx="694391" cy="205105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>
                <a:off x="0" y="0"/>
                <a:ext cx="694391" cy="205105"/>
              </a:xfrm>
              <a:custGeom>
                <a:avLst/>
                <a:gdLst/>
                <a:ahLst/>
                <a:cxnLst/>
                <a:rect r="r" b="b" t="t" l="l"/>
                <a:pathLst>
                  <a:path h="205105" w="694391">
                    <a:moveTo>
                      <a:pt x="0" y="0"/>
                    </a:moveTo>
                    <a:lnTo>
                      <a:pt x="694391" y="0"/>
                    </a:lnTo>
                    <a:lnTo>
                      <a:pt x="694391" y="205105"/>
                    </a:lnTo>
                    <a:lnTo>
                      <a:pt x="0" y="205105"/>
                    </a:lnTo>
                    <a:close/>
                  </a:path>
                </a:pathLst>
              </a:custGeom>
              <a:solidFill>
                <a:srgbClr val="F1F1F1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71533" lIns="71533" bIns="71533" rIns="71533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199883" y="148115"/>
              <a:ext cx="4485435" cy="10196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11"/>
                </a:lnSpc>
              </a:pPr>
              <a:r>
                <a:rPr lang="en-US" sz="4579">
                  <a:solidFill>
                    <a:srgbClr val="000000"/>
                  </a:solidFill>
                  <a:latin typeface="Garet Bold"/>
                </a:rPr>
                <a:t>XGBoost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75389" y="2496465"/>
            <a:ext cx="7722755" cy="6499818"/>
            <a:chOff x="0" y="0"/>
            <a:chExt cx="2033977" cy="1711886"/>
          </a:xfrm>
        </p:grpSpPr>
        <p:sp>
          <p:nvSpPr>
            <p:cNvPr name="Freeform 13" id="13"/>
            <p:cNvSpPr/>
            <p:nvPr/>
          </p:nvSpPr>
          <p:spPr>
            <a:xfrm flipH="false" flipV="false">
              <a:off x="0" y="0"/>
              <a:ext cx="2033977" cy="1711886"/>
            </a:xfrm>
            <a:custGeom>
              <a:avLst/>
              <a:gdLst/>
              <a:ahLst/>
              <a:cxnLst/>
              <a:rect r="r" b="b" t="t" l="l"/>
              <a:pathLst>
                <a:path h="1711886" w="2033977">
                  <a:moveTo>
                    <a:pt x="51127" y="0"/>
                  </a:moveTo>
                  <a:lnTo>
                    <a:pt x="1982850" y="0"/>
                  </a:lnTo>
                  <a:cubicBezTo>
                    <a:pt x="1996410" y="0"/>
                    <a:pt x="2009414" y="5387"/>
                    <a:pt x="2019002" y="14975"/>
                  </a:cubicBezTo>
                  <a:cubicBezTo>
                    <a:pt x="2028590" y="24563"/>
                    <a:pt x="2033977" y="37567"/>
                    <a:pt x="2033977" y="51127"/>
                  </a:cubicBezTo>
                  <a:lnTo>
                    <a:pt x="2033977" y="1660760"/>
                  </a:lnTo>
                  <a:cubicBezTo>
                    <a:pt x="2033977" y="1688996"/>
                    <a:pt x="2011087" y="1711886"/>
                    <a:pt x="1982850" y="1711886"/>
                  </a:cubicBezTo>
                  <a:lnTo>
                    <a:pt x="51127" y="1711886"/>
                  </a:lnTo>
                  <a:cubicBezTo>
                    <a:pt x="37567" y="1711886"/>
                    <a:pt x="24563" y="1706500"/>
                    <a:pt x="14975" y="1696912"/>
                  </a:cubicBezTo>
                  <a:cubicBezTo>
                    <a:pt x="5387" y="1687324"/>
                    <a:pt x="0" y="1674319"/>
                    <a:pt x="0" y="1660760"/>
                  </a:cubicBezTo>
                  <a:lnTo>
                    <a:pt x="0" y="51127"/>
                  </a:lnTo>
                  <a:cubicBezTo>
                    <a:pt x="0" y="37567"/>
                    <a:pt x="5387" y="24563"/>
                    <a:pt x="14975" y="14975"/>
                  </a:cubicBezTo>
                  <a:cubicBezTo>
                    <a:pt x="24563" y="5387"/>
                    <a:pt x="37567" y="0"/>
                    <a:pt x="51127" y="0"/>
                  </a:cubicBezTo>
                  <a:close/>
                </a:path>
              </a:pathLst>
            </a:custGeom>
            <a:solidFill>
              <a:srgbClr val="BFBFB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rcRect l="748" t="0" r="748" b="0"/>
          <a:stretch>
            <a:fillRect/>
          </a:stretch>
        </p:blipFill>
        <p:spPr>
          <a:xfrm flipH="false" flipV="false" rot="0">
            <a:off x="1206171" y="2777971"/>
            <a:ext cx="7068091" cy="5915656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rcRect l="8538" t="11373" r="9603" b="2633"/>
          <a:stretch>
            <a:fillRect/>
          </a:stretch>
        </p:blipFill>
        <p:spPr>
          <a:xfrm flipH="false" flipV="false" rot="0">
            <a:off x="9271072" y="2595040"/>
            <a:ext cx="7871765" cy="6202108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 rot="0">
            <a:off x="17632718" y="262608"/>
            <a:ext cx="2552811" cy="1774622"/>
            <a:chOff x="0" y="0"/>
            <a:chExt cx="672345" cy="467390"/>
          </a:xfrm>
        </p:grpSpPr>
        <p:sp>
          <p:nvSpPr>
            <p:cNvPr name="Freeform 18" id="18"/>
            <p:cNvSpPr/>
            <p:nvPr/>
          </p:nvSpPr>
          <p:spPr>
            <a:xfrm flipH="false" flipV="false">
              <a:off x="0" y="0"/>
              <a:ext cx="672345" cy="467390"/>
            </a:xfrm>
            <a:custGeom>
              <a:avLst/>
              <a:gdLst/>
              <a:ahLst/>
              <a:cxnLst/>
              <a:rect r="r" b="b" t="t" l="l"/>
              <a:pathLst>
                <a:path h="467390" w="672345">
                  <a:moveTo>
                    <a:pt x="0" y="0"/>
                  </a:moveTo>
                  <a:lnTo>
                    <a:pt x="672345" y="0"/>
                  </a:lnTo>
                  <a:lnTo>
                    <a:pt x="672345" y="467390"/>
                  </a:lnTo>
                  <a:lnTo>
                    <a:pt x="0" y="467390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627901" y="-418176"/>
            <a:ext cx="1773234" cy="156809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5289319" y="1159445"/>
            <a:ext cx="3246387" cy="869453"/>
            <a:chOff x="0" y="0"/>
            <a:chExt cx="855015" cy="228992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855015" cy="228992"/>
            </a:xfrm>
            <a:custGeom>
              <a:avLst/>
              <a:gdLst/>
              <a:ahLst/>
              <a:cxnLst/>
              <a:rect r="r" b="b" t="t" l="l"/>
              <a:pathLst>
                <a:path h="228992" w="855015">
                  <a:moveTo>
                    <a:pt x="0" y="0"/>
                  </a:moveTo>
                  <a:lnTo>
                    <a:pt x="855015" y="0"/>
                  </a:lnTo>
                  <a:lnTo>
                    <a:pt x="855015" y="228992"/>
                  </a:lnTo>
                  <a:lnTo>
                    <a:pt x="0" y="228992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59172" y="1943073"/>
            <a:ext cx="13289420" cy="2988856"/>
            <a:chOff x="0" y="0"/>
            <a:chExt cx="17719227" cy="3985141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7719227" cy="3985141"/>
              <a:chOff x="0" y="0"/>
              <a:chExt cx="2232705" cy="502146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>
                <a:off x="0" y="0"/>
                <a:ext cx="2232705" cy="502146"/>
              </a:xfrm>
              <a:custGeom>
                <a:avLst/>
                <a:gdLst/>
                <a:ahLst/>
                <a:cxnLst/>
                <a:rect r="r" b="b" t="t" l="l"/>
                <a:pathLst>
                  <a:path h="502146" w="2232705">
                    <a:moveTo>
                      <a:pt x="0" y="0"/>
                    </a:moveTo>
                    <a:lnTo>
                      <a:pt x="2232705" y="0"/>
                    </a:lnTo>
                    <a:lnTo>
                      <a:pt x="2232705" y="502146"/>
                    </a:lnTo>
                    <a:lnTo>
                      <a:pt x="0" y="502146"/>
                    </a:lnTo>
                    <a:close/>
                  </a:path>
                </a:pathLst>
              </a:custGeom>
              <a:solidFill>
                <a:srgbClr val="F1F1F1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579240" y="428874"/>
              <a:ext cx="16437337" cy="29483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Garet Book"/>
                </a:rPr>
                <a:t>Uno de los principales retos para este proyecto fue el comprender lo que significaba cada característica y su relación entre sí. Al tratarse de datos de tema astrológicos, comprendía mucha investigación.</a:t>
              </a:r>
            </a:p>
            <a:p>
              <a:pPr algn="just">
                <a:lnSpc>
                  <a:spcPts val="2940"/>
                </a:lnSpc>
              </a:pPr>
            </a:p>
            <a:p>
              <a:pPr algn="just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Garet Book"/>
                </a:rPr>
                <a:t>El segundo reto es  el problema del desbalance de los datos, teniendo mayor cantidad la clase de 'Galaxy'.</a:t>
              </a: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10462729">
            <a:off x="10286857" y="5792860"/>
            <a:ext cx="9326880" cy="5160871"/>
            <a:chOff x="0" y="0"/>
            <a:chExt cx="4572000" cy="2529839"/>
          </a:xfrm>
        </p:grpSpPr>
        <p:sp>
          <p:nvSpPr>
            <p:cNvPr name="Freeform 12" id="12"/>
            <p:cNvSpPr/>
            <p:nvPr/>
          </p:nvSpPr>
          <p:spPr>
            <a:xfrm flipH="false" flipV="false">
              <a:off x="-22950" y="-378"/>
              <a:ext cx="4665471" cy="2565352"/>
            </a:xfrm>
            <a:custGeom>
              <a:avLst/>
              <a:gdLst/>
              <a:ahLst/>
              <a:cxnLst/>
              <a:rect r="r" b="b" t="t" l="l"/>
              <a:pathLst>
                <a:path h="2565352" w="4665471">
                  <a:moveTo>
                    <a:pt x="3161896" y="1601376"/>
                  </a:moveTo>
                  <a:cubicBezTo>
                    <a:pt x="2912021" y="1654596"/>
                    <a:pt x="2701290" y="1785489"/>
                    <a:pt x="2473042" y="1892926"/>
                  </a:cubicBezTo>
                  <a:cubicBezTo>
                    <a:pt x="2014959" y="2108550"/>
                    <a:pt x="1523332" y="2338106"/>
                    <a:pt x="1023570" y="2256971"/>
                  </a:cubicBezTo>
                  <a:cubicBezTo>
                    <a:pt x="493720" y="2170952"/>
                    <a:pt x="47847" y="1690879"/>
                    <a:pt x="23924" y="1154705"/>
                  </a:cubicBezTo>
                  <a:cubicBezTo>
                    <a:pt x="0" y="618533"/>
                    <a:pt x="419209" y="91441"/>
                    <a:pt x="950620" y="15656"/>
                  </a:cubicBezTo>
                  <a:cubicBezTo>
                    <a:pt x="1025878" y="4923"/>
                    <a:pt x="1101924" y="461"/>
                    <a:pt x="1177913" y="379"/>
                  </a:cubicBezTo>
                  <a:cubicBezTo>
                    <a:pt x="1536843" y="0"/>
                    <a:pt x="1889885" y="91409"/>
                    <a:pt x="2235183" y="179989"/>
                  </a:cubicBezTo>
                  <a:cubicBezTo>
                    <a:pt x="2566878" y="265079"/>
                    <a:pt x="2883222" y="280092"/>
                    <a:pt x="3222486" y="230948"/>
                  </a:cubicBezTo>
                  <a:cubicBezTo>
                    <a:pt x="3470021" y="195092"/>
                    <a:pt x="3743517" y="101807"/>
                    <a:pt x="3994303" y="154063"/>
                  </a:cubicBezTo>
                  <a:cubicBezTo>
                    <a:pt x="4261838" y="209810"/>
                    <a:pt x="4500596" y="416655"/>
                    <a:pt x="4571368" y="683849"/>
                  </a:cubicBezTo>
                  <a:cubicBezTo>
                    <a:pt x="4665471" y="1039120"/>
                    <a:pt x="4471576" y="1431513"/>
                    <a:pt x="4105766" y="1517392"/>
                  </a:cubicBezTo>
                  <a:cubicBezTo>
                    <a:pt x="4067119" y="1526465"/>
                    <a:pt x="4028167" y="1533535"/>
                    <a:pt x="3988981" y="1539093"/>
                  </a:cubicBezTo>
                  <a:cubicBezTo>
                    <a:pt x="3716967" y="1577685"/>
                    <a:pt x="3433631" y="1543499"/>
                    <a:pt x="3161896" y="1601376"/>
                  </a:cubicBezTo>
                  <a:close/>
                  <a:moveTo>
                    <a:pt x="3717619" y="2239481"/>
                  </a:moveTo>
                  <a:cubicBezTo>
                    <a:pt x="3742238" y="2130997"/>
                    <a:pt x="3700129" y="2012529"/>
                    <a:pt x="3611683" y="1939483"/>
                  </a:cubicBezTo>
                  <a:cubicBezTo>
                    <a:pt x="3525186" y="1868045"/>
                    <a:pt x="3405285" y="1843275"/>
                    <a:pt x="3294691" y="1862124"/>
                  </a:cubicBezTo>
                  <a:cubicBezTo>
                    <a:pt x="3184095" y="1880975"/>
                    <a:pt x="3082903" y="1940496"/>
                    <a:pt x="3002724" y="2018957"/>
                  </a:cubicBezTo>
                  <a:cubicBezTo>
                    <a:pt x="2919060" y="2100826"/>
                    <a:pt x="2853887" y="2219759"/>
                    <a:pt x="2886531" y="2332163"/>
                  </a:cubicBezTo>
                  <a:cubicBezTo>
                    <a:pt x="2911702" y="2418833"/>
                    <a:pt x="2991486" y="2481715"/>
                    <a:pt x="3077995" y="2507482"/>
                  </a:cubicBezTo>
                  <a:cubicBezTo>
                    <a:pt x="3272291" y="2565351"/>
                    <a:pt x="3569296" y="2505673"/>
                    <a:pt x="3682988" y="2323591"/>
                  </a:cubicBezTo>
                  <a:cubicBezTo>
                    <a:pt x="3699600" y="2296987"/>
                    <a:pt x="3711012" y="2268594"/>
                    <a:pt x="3717619" y="2239481"/>
                  </a:cubicBezTo>
                  <a:close/>
                </a:path>
              </a:pathLst>
            </a:custGeom>
            <a:blipFill>
              <a:blip r:embed="rId4"/>
              <a:stretch>
                <a:fillRect l="-1021" r="-1021" t="-12390" b="-1239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>
              <a:off x="0" y="720"/>
              <a:ext cx="4572000" cy="2528399"/>
            </a:xfrm>
            <a:custGeom>
              <a:avLst/>
              <a:gdLst/>
              <a:ahLst/>
              <a:cxnLst/>
              <a:rect r="r" b="b" t="t" l="l"/>
              <a:pathLst>
                <a:path h="2528399" w="4572000">
                  <a:moveTo>
                    <a:pt x="4572000" y="2528399"/>
                  </a:moveTo>
                  <a:lnTo>
                    <a:pt x="0" y="2528399"/>
                  </a:lnTo>
                  <a:lnTo>
                    <a:pt x="0" y="0"/>
                  </a:lnTo>
                  <a:lnTo>
                    <a:pt x="4572000" y="0"/>
                  </a:lnTo>
                  <a:lnTo>
                    <a:pt x="4572000" y="2528399"/>
                  </a:lnTo>
                  <a:close/>
                </a:path>
              </a:pathLst>
            </a:custGeom>
            <a:blipFill>
              <a:blip r:embed="rId5"/>
              <a:stretch>
                <a:fillRect l="0" r="0" t="-66" b="-66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43026" y="9705678"/>
            <a:ext cx="2552811" cy="1563029"/>
            <a:chOff x="0" y="0"/>
            <a:chExt cx="672345" cy="411662"/>
          </a:xfrm>
        </p:grpSpPr>
        <p:sp>
          <p:nvSpPr>
            <p:cNvPr name="Freeform 15" id="15"/>
            <p:cNvSpPr/>
            <p:nvPr/>
          </p:nvSpPr>
          <p:spPr>
            <a:xfrm flipH="false" flipV="false">
              <a:off x="0" y="0"/>
              <a:ext cx="672345" cy="411662"/>
            </a:xfrm>
            <a:custGeom>
              <a:avLst/>
              <a:gdLst/>
              <a:ahLst/>
              <a:cxnLst/>
              <a:rect r="r" b="b" t="t" l="l"/>
              <a:pathLst>
                <a:path h="411662" w="672345">
                  <a:moveTo>
                    <a:pt x="0" y="0"/>
                  </a:moveTo>
                  <a:lnTo>
                    <a:pt x="672345" y="0"/>
                  </a:lnTo>
                  <a:lnTo>
                    <a:pt x="672345" y="411662"/>
                  </a:lnTo>
                  <a:lnTo>
                    <a:pt x="0" y="411662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870192" y="442912"/>
            <a:ext cx="6042320" cy="1038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5999">
                <a:solidFill>
                  <a:srgbClr val="000000"/>
                </a:solidFill>
                <a:latin typeface="Arimo"/>
              </a:rPr>
              <a:t>Desafíos y Futuro 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159172" y="5272643"/>
            <a:ext cx="8172373" cy="3731806"/>
            <a:chOff x="0" y="0"/>
            <a:chExt cx="10896498" cy="4975741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0896498" cy="4975741"/>
              <a:chOff x="0" y="0"/>
              <a:chExt cx="1373009" cy="626966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>
                <a:off x="0" y="0"/>
                <a:ext cx="1373009" cy="626966"/>
              </a:xfrm>
              <a:custGeom>
                <a:avLst/>
                <a:gdLst/>
                <a:ahLst/>
                <a:cxnLst/>
                <a:rect r="r" b="b" t="t" l="l"/>
                <a:pathLst>
                  <a:path h="626966" w="1373009">
                    <a:moveTo>
                      <a:pt x="0" y="0"/>
                    </a:moveTo>
                    <a:lnTo>
                      <a:pt x="1373009" y="0"/>
                    </a:lnTo>
                    <a:lnTo>
                      <a:pt x="1373009" y="626966"/>
                    </a:lnTo>
                    <a:lnTo>
                      <a:pt x="0" y="626966"/>
                    </a:lnTo>
                    <a:close/>
                  </a:path>
                </a:pathLst>
              </a:custGeom>
              <a:solidFill>
                <a:srgbClr val="F1F1F1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356206" y="428874"/>
              <a:ext cx="10108195" cy="39389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Garet Book"/>
                </a:rPr>
                <a:t>El modelo XGBoost funciona de manera correcta para la clasificación de estelares, por lo que puede pasar a producción garantizando un 98% de precisión.</a:t>
              </a:r>
            </a:p>
            <a:p>
              <a:pPr algn="just">
                <a:lnSpc>
                  <a:spcPts val="2940"/>
                </a:lnSpc>
              </a:pPr>
            </a:p>
            <a:p>
              <a:pPr algn="just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Garet Book"/>
                </a:rPr>
                <a:t>En un futuro podría intentarse desarrollar un modelo de Deep Learning la cual sea capaz de predecir con un data set de mayor dimensión y con características más complicadas.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86" r="0" b="7786"/>
          <a:stretch>
            <a:fillRect/>
          </a:stretch>
        </p:blipFill>
        <p:spPr>
          <a:xfrm flipH="tru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296639" y="2433499"/>
            <a:ext cx="1694723" cy="844474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0980410" y="-1685680"/>
            <a:ext cx="1896900" cy="2554923"/>
            <a:chOff x="0" y="0"/>
            <a:chExt cx="499595" cy="672901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499595" cy="672901"/>
            </a:xfrm>
            <a:custGeom>
              <a:avLst/>
              <a:gdLst/>
              <a:ahLst/>
              <a:cxnLst/>
              <a:rect r="r" b="b" t="t" l="l"/>
              <a:pathLst>
                <a:path h="672901" w="499595">
                  <a:moveTo>
                    <a:pt x="0" y="0"/>
                  </a:moveTo>
                  <a:lnTo>
                    <a:pt x="499595" y="0"/>
                  </a:lnTo>
                  <a:lnTo>
                    <a:pt x="499595" y="672901"/>
                  </a:lnTo>
                  <a:lnTo>
                    <a:pt x="0" y="672901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91099" y="8741867"/>
            <a:ext cx="1896900" cy="2554923"/>
            <a:chOff x="0" y="0"/>
            <a:chExt cx="499595" cy="672901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0" y="0"/>
              <a:ext cx="499595" cy="672901"/>
            </a:xfrm>
            <a:custGeom>
              <a:avLst/>
              <a:gdLst/>
              <a:ahLst/>
              <a:cxnLst/>
              <a:rect r="r" b="b" t="t" l="l"/>
              <a:pathLst>
                <a:path h="672901" w="499595">
                  <a:moveTo>
                    <a:pt x="0" y="0"/>
                  </a:moveTo>
                  <a:lnTo>
                    <a:pt x="499595" y="0"/>
                  </a:lnTo>
                  <a:lnTo>
                    <a:pt x="499595" y="672901"/>
                  </a:lnTo>
                  <a:lnTo>
                    <a:pt x="0" y="672901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259300" y="2482059"/>
            <a:ext cx="1896900" cy="6259808"/>
            <a:chOff x="0" y="0"/>
            <a:chExt cx="499595" cy="1648674"/>
          </a:xfrm>
        </p:grpSpPr>
        <p:sp>
          <p:nvSpPr>
            <p:cNvPr name="Freeform 11" id="11"/>
            <p:cNvSpPr/>
            <p:nvPr/>
          </p:nvSpPr>
          <p:spPr>
            <a:xfrm flipH="false" flipV="false">
              <a:off x="0" y="0"/>
              <a:ext cx="499595" cy="1648674"/>
            </a:xfrm>
            <a:custGeom>
              <a:avLst/>
              <a:gdLst/>
              <a:ahLst/>
              <a:cxnLst/>
              <a:rect r="r" b="b" t="t" l="l"/>
              <a:pathLst>
                <a:path h="1648674" w="499595">
                  <a:moveTo>
                    <a:pt x="0" y="0"/>
                  </a:moveTo>
                  <a:lnTo>
                    <a:pt x="499595" y="0"/>
                  </a:lnTo>
                  <a:lnTo>
                    <a:pt x="499595" y="1648674"/>
                  </a:lnTo>
                  <a:lnTo>
                    <a:pt x="0" y="1648674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8700" y="3474138"/>
            <a:ext cx="16187556" cy="2386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451"/>
              </a:lnSpc>
            </a:pPr>
            <a:r>
              <a:rPr lang="en-US" sz="13894">
                <a:solidFill>
                  <a:srgbClr val="000000"/>
                </a:solidFill>
                <a:latin typeface="Tomorrow"/>
              </a:rPr>
              <a:t>GRACIAS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962025"/>
            <a:ext cx="519380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Garet Book"/>
              </a:rPr>
              <a:t>Junio 2023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08531" y="514350"/>
            <a:ext cx="1192202" cy="9258300"/>
            <a:chOff x="0" y="0"/>
            <a:chExt cx="313995" cy="243840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313995" cy="2438400"/>
            </a:xfrm>
            <a:custGeom>
              <a:avLst/>
              <a:gdLst/>
              <a:ahLst/>
              <a:cxnLst/>
              <a:rect r="r" b="b" t="t" l="l"/>
              <a:pathLst>
                <a:path h="2438400" w="313995">
                  <a:moveTo>
                    <a:pt x="0" y="0"/>
                  </a:moveTo>
                  <a:lnTo>
                    <a:pt x="313995" y="0"/>
                  </a:lnTo>
                  <a:lnTo>
                    <a:pt x="313995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667966" y="1452830"/>
            <a:ext cx="11047505" cy="11752664"/>
          </a:xfrm>
          <a:prstGeom prst="rect">
            <a:avLst/>
          </a:prstGeom>
        </p:spPr>
      </p:pic>
      <p:grpSp>
        <p:nvGrpSpPr>
          <p:cNvPr name="Group 6" id="6"/>
          <p:cNvGrpSpPr>
            <a:grpSpLocks noChangeAspect="true"/>
          </p:cNvGrpSpPr>
          <p:nvPr/>
        </p:nvGrpSpPr>
        <p:grpSpPr>
          <a:xfrm rot="5400000">
            <a:off x="11690668" y="-41321"/>
            <a:ext cx="6597332" cy="6597332"/>
            <a:chOff x="0" y="0"/>
            <a:chExt cx="3331210" cy="3331210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0" y="0"/>
                  </a:moveTo>
                  <a:lnTo>
                    <a:pt x="3331210" y="0"/>
                  </a:lnTo>
                  <a:cubicBezTo>
                    <a:pt x="3331210" y="1840230"/>
                    <a:pt x="1840230" y="3331210"/>
                    <a:pt x="0" y="3331210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5147" r="-87477" t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369661" y="654321"/>
            <a:ext cx="8699417" cy="1406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Arimo"/>
              </a:rPr>
              <a:t>Sobre el Dataset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60111" y="2194853"/>
            <a:ext cx="7815709" cy="613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Garet Book"/>
              </a:rPr>
              <a:t>Stellar Classification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91555" y="3209720"/>
            <a:ext cx="8477523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Garet Book"/>
              </a:rPr>
              <a:t>"En astronomía, la clasificación estelar es la clasificación de las estrellas basada en sus características espectrales. El esquema de clasificación de galaxias, cuásares y estrellas es uno de los más fundamentales en astronomía".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91555" y="5221922"/>
            <a:ext cx="9600163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Garet Book"/>
              </a:rPr>
              <a:t>El Dataset utilizado para este proyecto está formado por un total de 100,000 observaciones del espacio tomadas de SDSS (Sloan Digital Sky Survey).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91555" y="8779940"/>
            <a:ext cx="13348237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Garet Book"/>
              </a:rPr>
              <a:t>fedesoriano. (January 2022). Stellar Classification Dataset - SDSS17. Retrieved April 2023 from </a:t>
            </a:r>
          </a:p>
          <a:p>
            <a:pPr algn="just">
              <a:lnSpc>
                <a:spcPts val="2800"/>
              </a:lnSpc>
            </a:pPr>
            <a:r>
              <a:rPr lang="en-US" sz="2000" u="sng">
                <a:solidFill>
                  <a:srgbClr val="000000"/>
                </a:solidFill>
                <a:latin typeface="Garet Book"/>
                <a:hlinkClick r:id="rId5" tooltip="https://www.kaggle.com/fedesoriano/stellar-classification-dataset-sdss17"/>
              </a:rPr>
              <a:t>https://www.kaggle.com/fedesoriano/stellar-classification-dataset-sdss17</a:t>
            </a:r>
            <a:r>
              <a:rPr lang="en-US" sz="2000">
                <a:solidFill>
                  <a:srgbClr val="000000"/>
                </a:solidFill>
                <a:latin typeface="Garet Book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91555" y="6997382"/>
            <a:ext cx="11087868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Garet Book"/>
              </a:rPr>
              <a:t>Cada observación tiene un total de 17 columnas de características y 1 columna de clasificación, la cual indica si el estelar observado es una galaxia, estrella o un quasar.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49974" y="737663"/>
            <a:ext cx="3662792" cy="323905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962378" y="3772720"/>
            <a:ext cx="2325622" cy="205658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810879" y="2357192"/>
            <a:ext cx="14797568" cy="7474228"/>
            <a:chOff x="0" y="0"/>
            <a:chExt cx="3897302" cy="1968521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3897302" cy="1968521"/>
            </a:xfrm>
            <a:custGeom>
              <a:avLst/>
              <a:gdLst/>
              <a:ahLst/>
              <a:cxnLst/>
              <a:rect r="r" b="b" t="t" l="l"/>
              <a:pathLst>
                <a:path h="1968521" w="3897302">
                  <a:moveTo>
                    <a:pt x="0" y="0"/>
                  </a:moveTo>
                  <a:lnTo>
                    <a:pt x="3897302" y="0"/>
                  </a:lnTo>
                  <a:lnTo>
                    <a:pt x="3897302" y="1968521"/>
                  </a:lnTo>
                  <a:lnTo>
                    <a:pt x="0" y="1968521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067599" y="7897228"/>
            <a:ext cx="7984498" cy="369000"/>
            <a:chOff x="0" y="0"/>
            <a:chExt cx="2102913" cy="97185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0" y="0"/>
              <a:ext cx="2102913" cy="97185"/>
            </a:xfrm>
            <a:custGeom>
              <a:avLst/>
              <a:gdLst/>
              <a:ahLst/>
              <a:cxnLst/>
              <a:rect r="r" b="b" t="t" l="l"/>
              <a:pathLst>
                <a:path h="97185" w="2102913">
                  <a:moveTo>
                    <a:pt x="48593" y="0"/>
                  </a:moveTo>
                  <a:lnTo>
                    <a:pt x="2054321" y="0"/>
                  </a:lnTo>
                  <a:cubicBezTo>
                    <a:pt x="2067208" y="0"/>
                    <a:pt x="2079568" y="5120"/>
                    <a:pt x="2088681" y="14232"/>
                  </a:cubicBezTo>
                  <a:cubicBezTo>
                    <a:pt x="2097793" y="23345"/>
                    <a:pt x="2102913" y="35705"/>
                    <a:pt x="2102913" y="48593"/>
                  </a:cubicBezTo>
                  <a:lnTo>
                    <a:pt x="2102913" y="48593"/>
                  </a:lnTo>
                  <a:cubicBezTo>
                    <a:pt x="2102913" y="75430"/>
                    <a:pt x="2081157" y="97185"/>
                    <a:pt x="2054321" y="97185"/>
                  </a:cubicBezTo>
                  <a:lnTo>
                    <a:pt x="48593" y="97185"/>
                  </a:lnTo>
                  <a:cubicBezTo>
                    <a:pt x="21756" y="97185"/>
                    <a:pt x="0" y="75430"/>
                    <a:pt x="0" y="48593"/>
                  </a:cubicBezTo>
                  <a:lnTo>
                    <a:pt x="0" y="48593"/>
                  </a:lnTo>
                  <a:cubicBezTo>
                    <a:pt x="0" y="21756"/>
                    <a:pt x="21756" y="0"/>
                    <a:pt x="48593" y="0"/>
                  </a:cubicBezTo>
                  <a:close/>
                </a:path>
              </a:pathLst>
            </a:custGeom>
            <a:solidFill>
              <a:srgbClr val="65A7B2">
                <a:alpha val="42745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991399" y="2462246"/>
            <a:ext cx="14152801" cy="7573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2" indent="-215901" lvl="1">
              <a:lnSpc>
                <a:spcPts val="288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 Book"/>
              </a:rPr>
              <a:t>obj_ID = Identificador del objeto, el valor único que identifica el objeto en el catálogo de imágenes utilizado por el CAS. </a:t>
            </a:r>
          </a:p>
          <a:p>
            <a:pPr marL="431802" indent="-215901" lvl="1">
              <a:lnSpc>
                <a:spcPts val="288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 Book"/>
              </a:rPr>
              <a:t>alpha = Ángulo de ascensión recta (en la época J2000). </a:t>
            </a:r>
          </a:p>
          <a:p>
            <a:pPr marL="431802" indent="-215901" lvl="1">
              <a:lnSpc>
                <a:spcPts val="288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 Book"/>
              </a:rPr>
              <a:t>delta = Ángulo de declinación (en la época J2000). </a:t>
            </a:r>
          </a:p>
          <a:p>
            <a:pPr marL="431802" indent="-215901" lvl="1">
              <a:lnSpc>
                <a:spcPts val="288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 Book"/>
              </a:rPr>
              <a:t>u = Filtro ultravioleta en el sistema fotométrico. </a:t>
            </a:r>
          </a:p>
          <a:p>
            <a:pPr marL="431802" indent="-215901" lvl="1">
              <a:lnSpc>
                <a:spcPts val="288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 Book"/>
              </a:rPr>
              <a:t>g = Filtro verde en el sistema fotométrico. </a:t>
            </a:r>
          </a:p>
          <a:p>
            <a:pPr marL="431802" indent="-215901" lvl="1">
              <a:lnSpc>
                <a:spcPts val="288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 Book"/>
              </a:rPr>
              <a:t>r = Filtro rojo en el sistema fotométrico. </a:t>
            </a:r>
          </a:p>
          <a:p>
            <a:pPr marL="431802" indent="-215901" lvl="1">
              <a:lnSpc>
                <a:spcPts val="288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 Book"/>
              </a:rPr>
              <a:t>i = Filtro infrarrojo cercano en el sistema fotométrico. </a:t>
            </a:r>
          </a:p>
          <a:p>
            <a:pPr marL="431802" indent="-215901" lvl="1">
              <a:lnSpc>
                <a:spcPts val="288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 Book"/>
              </a:rPr>
              <a:t>z = Filtro infrarrojo en el sistema fotométrico. </a:t>
            </a:r>
          </a:p>
          <a:p>
            <a:pPr marL="431802" indent="-215901" lvl="1">
              <a:lnSpc>
                <a:spcPts val="288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 Book"/>
              </a:rPr>
              <a:t>run_ID = Número de ejecución utilizado para identificar el escaneo específico. </a:t>
            </a:r>
          </a:p>
          <a:p>
            <a:pPr marL="431802" indent="-215901" lvl="1">
              <a:lnSpc>
                <a:spcPts val="288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 Book"/>
              </a:rPr>
              <a:t>rereun_ID = Número de repetición que especifica cómo se procesó la imagen. </a:t>
            </a:r>
          </a:p>
          <a:p>
            <a:pPr marL="431802" indent="-215901" lvl="1">
              <a:lnSpc>
                <a:spcPts val="288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 Book"/>
              </a:rPr>
              <a:t>cam_col = Columna de la cámara que identifica la línea de escaneo dentro de la ejecución. </a:t>
            </a:r>
          </a:p>
          <a:p>
            <a:pPr marL="431802" indent="-215901" lvl="1">
              <a:lnSpc>
                <a:spcPts val="288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 Book"/>
              </a:rPr>
              <a:t>field_ID = Número de campo para identificar cada campo. </a:t>
            </a:r>
          </a:p>
          <a:p>
            <a:pPr marL="431802" indent="-215901" lvl="1">
              <a:lnSpc>
                <a:spcPts val="288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 Book"/>
              </a:rPr>
              <a:t>spec_obj_ID = ID único utilizado para objetos espectroscópicos ópticos (esto significa que dos observaciones diferentes con el mismo spec_obj_ID deben compartir la misma clase de salida). </a:t>
            </a:r>
          </a:p>
          <a:p>
            <a:pPr marL="431802" indent="-215901" lvl="1">
              <a:lnSpc>
                <a:spcPts val="288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 Book"/>
              </a:rPr>
              <a:t>class = Clase del objeto (galaxia, estrella u objeto quasar). </a:t>
            </a:r>
          </a:p>
          <a:p>
            <a:pPr marL="431802" indent="-215901" lvl="1">
              <a:lnSpc>
                <a:spcPts val="288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 Book"/>
              </a:rPr>
              <a:t>redshift = Valor de desplazamiento al rojo basado en el aumento en la longitud de onda. </a:t>
            </a:r>
          </a:p>
          <a:p>
            <a:pPr marL="431802" indent="-215901" lvl="1">
              <a:lnSpc>
                <a:spcPts val="288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 Book"/>
              </a:rPr>
              <a:t>plate = ID de la placa, que identifica cada placa en SDSS. </a:t>
            </a:r>
          </a:p>
          <a:p>
            <a:pPr marL="431802" indent="-215901" lvl="1">
              <a:lnSpc>
                <a:spcPts val="288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 Book"/>
              </a:rPr>
              <a:t>MJD = Fecha Juliana Modificada, utilizada para indicar cuándo se tomó un determinado dato de SDSS. </a:t>
            </a:r>
          </a:p>
          <a:p>
            <a:pPr marL="431802" indent="-215901" lvl="1">
              <a:lnSpc>
                <a:spcPts val="288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 Book"/>
              </a:rPr>
              <a:t>fiber_ID = ID de la fibra que apuntó la luz al plano focal en cada observación.</a:t>
            </a:r>
          </a:p>
          <a:p>
            <a:pPr>
              <a:lnSpc>
                <a:spcPts val="280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6908960" y="437348"/>
            <a:ext cx="4470080" cy="122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Arimo"/>
              </a:rPr>
              <a:t>Diccionario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49974" y="737663"/>
            <a:ext cx="3662792" cy="323905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962378" y="3772720"/>
            <a:ext cx="2325622" cy="205658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810879" y="2357192"/>
            <a:ext cx="14797568" cy="4306618"/>
            <a:chOff x="0" y="0"/>
            <a:chExt cx="3897302" cy="1134253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3897302" cy="1134253"/>
            </a:xfrm>
            <a:custGeom>
              <a:avLst/>
              <a:gdLst/>
              <a:ahLst/>
              <a:cxnLst/>
              <a:rect r="r" b="b" t="t" l="l"/>
              <a:pathLst>
                <a:path h="1134253" w="3897302">
                  <a:moveTo>
                    <a:pt x="0" y="0"/>
                  </a:moveTo>
                  <a:lnTo>
                    <a:pt x="3897302" y="0"/>
                  </a:lnTo>
                  <a:lnTo>
                    <a:pt x="3897302" y="1134253"/>
                  </a:lnTo>
                  <a:lnTo>
                    <a:pt x="0" y="1134253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075630" y="5006625"/>
            <a:ext cx="7984498" cy="369000"/>
            <a:chOff x="0" y="0"/>
            <a:chExt cx="2102913" cy="97185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0" y="0"/>
              <a:ext cx="2102913" cy="97185"/>
            </a:xfrm>
            <a:custGeom>
              <a:avLst/>
              <a:gdLst/>
              <a:ahLst/>
              <a:cxnLst/>
              <a:rect r="r" b="b" t="t" l="l"/>
              <a:pathLst>
                <a:path h="97185" w="2102913">
                  <a:moveTo>
                    <a:pt x="48593" y="0"/>
                  </a:moveTo>
                  <a:lnTo>
                    <a:pt x="2054321" y="0"/>
                  </a:lnTo>
                  <a:cubicBezTo>
                    <a:pt x="2067208" y="0"/>
                    <a:pt x="2079568" y="5120"/>
                    <a:pt x="2088681" y="14232"/>
                  </a:cubicBezTo>
                  <a:cubicBezTo>
                    <a:pt x="2097793" y="23345"/>
                    <a:pt x="2102913" y="35705"/>
                    <a:pt x="2102913" y="48593"/>
                  </a:cubicBezTo>
                  <a:lnTo>
                    <a:pt x="2102913" y="48593"/>
                  </a:lnTo>
                  <a:cubicBezTo>
                    <a:pt x="2102913" y="75430"/>
                    <a:pt x="2081157" y="97185"/>
                    <a:pt x="2054321" y="97185"/>
                  </a:cubicBezTo>
                  <a:lnTo>
                    <a:pt x="48593" y="97185"/>
                  </a:lnTo>
                  <a:cubicBezTo>
                    <a:pt x="21756" y="97185"/>
                    <a:pt x="0" y="75430"/>
                    <a:pt x="0" y="48593"/>
                  </a:cubicBezTo>
                  <a:lnTo>
                    <a:pt x="0" y="48593"/>
                  </a:lnTo>
                  <a:cubicBezTo>
                    <a:pt x="0" y="21756"/>
                    <a:pt x="21756" y="0"/>
                    <a:pt x="48593" y="0"/>
                  </a:cubicBezTo>
                  <a:close/>
                </a:path>
              </a:pathLst>
            </a:custGeom>
            <a:solidFill>
              <a:srgbClr val="65A7B2">
                <a:alpha val="42745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991399" y="2462246"/>
            <a:ext cx="14152801" cy="431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2" indent="-215901" lvl="1">
              <a:lnSpc>
                <a:spcPts val="288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 Book"/>
              </a:rPr>
              <a:t>alpha = Ángulo de ascensión recta (en la época J2000). </a:t>
            </a:r>
          </a:p>
          <a:p>
            <a:pPr marL="431802" indent="-215901" lvl="1">
              <a:lnSpc>
                <a:spcPts val="288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 Book"/>
              </a:rPr>
              <a:t>delta = Ángulo de declinación (en la época J2000). </a:t>
            </a:r>
          </a:p>
          <a:p>
            <a:pPr marL="431802" indent="-215901" lvl="1">
              <a:lnSpc>
                <a:spcPts val="288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 Book"/>
              </a:rPr>
              <a:t>u = Filtro ultravioleta en el sistema fotométrico. </a:t>
            </a:r>
          </a:p>
          <a:p>
            <a:pPr marL="431802" indent="-215901" lvl="1">
              <a:lnSpc>
                <a:spcPts val="288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 Book"/>
              </a:rPr>
              <a:t>g = Filtro verde en el sistema fotométrico. </a:t>
            </a:r>
          </a:p>
          <a:p>
            <a:pPr marL="431802" indent="-215901" lvl="1">
              <a:lnSpc>
                <a:spcPts val="288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 Book"/>
              </a:rPr>
              <a:t>r = Filtro rojo en el sistema fotométrico. </a:t>
            </a:r>
          </a:p>
          <a:p>
            <a:pPr marL="431802" indent="-215901" lvl="1">
              <a:lnSpc>
                <a:spcPts val="288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 Book"/>
              </a:rPr>
              <a:t>i = Filtro infrarrojo cercano en el sistema fotométrico. </a:t>
            </a:r>
          </a:p>
          <a:p>
            <a:pPr marL="431802" indent="-215901" lvl="1">
              <a:lnSpc>
                <a:spcPts val="288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 Book"/>
              </a:rPr>
              <a:t>z = Filtro infrarrojo en el sistema fotométrico. </a:t>
            </a:r>
          </a:p>
          <a:p>
            <a:pPr marL="431802" indent="-215901" lvl="1">
              <a:lnSpc>
                <a:spcPts val="288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 Book"/>
              </a:rPr>
              <a:t>class = Clase del objeto (galaxia, estrella u objeto quasar). </a:t>
            </a:r>
          </a:p>
          <a:p>
            <a:pPr marL="431802" indent="-215901" lvl="1">
              <a:lnSpc>
                <a:spcPts val="288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 Book"/>
              </a:rPr>
              <a:t>redshift = Valor de desplazamiento al rojo basado en el aumento en la longitud de onda. </a:t>
            </a:r>
          </a:p>
          <a:p>
            <a:pPr marL="431802" indent="-215901" lvl="1">
              <a:lnSpc>
                <a:spcPts val="288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 Book"/>
              </a:rPr>
              <a:t>plate = ID de la placa, que identifica cada placa en SDSS. </a:t>
            </a:r>
          </a:p>
          <a:p>
            <a:pPr marL="431802" indent="-215901" lvl="1">
              <a:lnSpc>
                <a:spcPts val="288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 Book"/>
              </a:rPr>
              <a:t>MJD = Fecha Juliana Modificada, utilizada para indicar cuándo se tomó un determinado dato de SDSS. </a:t>
            </a:r>
          </a:p>
          <a:p>
            <a:pPr>
              <a:lnSpc>
                <a:spcPts val="280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6539918" y="336550"/>
            <a:ext cx="5208164" cy="122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Arimo"/>
              </a:rPr>
              <a:t>Datos finales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810879" y="7578440"/>
            <a:ext cx="14797568" cy="1679860"/>
            <a:chOff x="0" y="0"/>
            <a:chExt cx="3897302" cy="442432"/>
          </a:xfrm>
        </p:grpSpPr>
        <p:sp>
          <p:nvSpPr>
            <p:cNvPr name="Freeform 13" id="13"/>
            <p:cNvSpPr/>
            <p:nvPr/>
          </p:nvSpPr>
          <p:spPr>
            <a:xfrm flipH="false" flipV="false">
              <a:off x="0" y="0"/>
              <a:ext cx="3897302" cy="442432"/>
            </a:xfrm>
            <a:custGeom>
              <a:avLst/>
              <a:gdLst/>
              <a:ahLst/>
              <a:cxnLst/>
              <a:rect r="r" b="b" t="t" l="l"/>
              <a:pathLst>
                <a:path h="442432" w="3897302">
                  <a:moveTo>
                    <a:pt x="0" y="0"/>
                  </a:moveTo>
                  <a:lnTo>
                    <a:pt x="3897302" y="0"/>
                  </a:lnTo>
                  <a:lnTo>
                    <a:pt x="3897302" y="442432"/>
                  </a:lnTo>
                  <a:lnTo>
                    <a:pt x="0" y="442432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099116" y="8025940"/>
            <a:ext cx="14221095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Garet Book"/>
              </a:rPr>
              <a:t>Se eliminaron los respectivos datos porque eran identificadores (ID's) a características que no se encontraban en el dataset, y no aportaba a los modelos ni a la exploración.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19890" y="-305992"/>
            <a:ext cx="1773234" cy="156809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51027" y="9258300"/>
            <a:ext cx="3950352" cy="349335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710908" y="1408112"/>
            <a:ext cx="7176398" cy="523322"/>
            <a:chOff x="0" y="0"/>
            <a:chExt cx="1890080" cy="13783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1890080" cy="137830"/>
            </a:xfrm>
            <a:custGeom>
              <a:avLst/>
              <a:gdLst/>
              <a:ahLst/>
              <a:cxnLst/>
              <a:rect r="r" b="b" t="t" l="l"/>
              <a:pathLst>
                <a:path h="137830" w="1890080">
                  <a:moveTo>
                    <a:pt x="0" y="0"/>
                  </a:moveTo>
                  <a:lnTo>
                    <a:pt x="1890080" y="0"/>
                  </a:lnTo>
                  <a:lnTo>
                    <a:pt x="1890080" y="137830"/>
                  </a:lnTo>
                  <a:lnTo>
                    <a:pt x="0" y="137830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75264" y="9878611"/>
            <a:ext cx="2552811" cy="816778"/>
            <a:chOff x="0" y="0"/>
            <a:chExt cx="672345" cy="215118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0" y="0"/>
              <a:ext cx="672345" cy="215118"/>
            </a:xfrm>
            <a:custGeom>
              <a:avLst/>
              <a:gdLst/>
              <a:ahLst/>
              <a:cxnLst/>
              <a:rect r="r" b="b" t="t" l="l"/>
              <a:pathLst>
                <a:path h="215118" w="672345">
                  <a:moveTo>
                    <a:pt x="0" y="0"/>
                  </a:moveTo>
                  <a:lnTo>
                    <a:pt x="672345" y="0"/>
                  </a:lnTo>
                  <a:lnTo>
                    <a:pt x="672345" y="215118"/>
                  </a:lnTo>
                  <a:lnTo>
                    <a:pt x="0" y="215118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626849" y="1149920"/>
            <a:ext cx="2552811" cy="1563029"/>
            <a:chOff x="0" y="0"/>
            <a:chExt cx="672345" cy="411662"/>
          </a:xfrm>
        </p:grpSpPr>
        <p:sp>
          <p:nvSpPr>
            <p:cNvPr name="Freeform 11" id="11"/>
            <p:cNvSpPr/>
            <p:nvPr/>
          </p:nvSpPr>
          <p:spPr>
            <a:xfrm flipH="false" flipV="false">
              <a:off x="0" y="0"/>
              <a:ext cx="672345" cy="411662"/>
            </a:xfrm>
            <a:custGeom>
              <a:avLst/>
              <a:gdLst/>
              <a:ahLst/>
              <a:cxnLst/>
              <a:rect r="r" b="b" t="t" l="l"/>
              <a:pathLst>
                <a:path h="411662" w="672345">
                  <a:moveTo>
                    <a:pt x="0" y="0"/>
                  </a:moveTo>
                  <a:lnTo>
                    <a:pt x="672345" y="0"/>
                  </a:lnTo>
                  <a:lnTo>
                    <a:pt x="672345" y="411662"/>
                  </a:lnTo>
                  <a:lnTo>
                    <a:pt x="0" y="411662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8700" y="4206285"/>
            <a:ext cx="6858607" cy="1874431"/>
            <a:chOff x="0" y="0"/>
            <a:chExt cx="9144809" cy="2499241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9144809" cy="2499241"/>
              <a:chOff x="0" y="0"/>
              <a:chExt cx="1152288" cy="314916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>
                <a:off x="0" y="0"/>
                <a:ext cx="1152288" cy="314916"/>
              </a:xfrm>
              <a:custGeom>
                <a:avLst/>
                <a:gdLst/>
                <a:ahLst/>
                <a:cxnLst/>
                <a:rect r="r" b="b" t="t" l="l"/>
                <a:pathLst>
                  <a:path h="314916" w="1152288">
                    <a:moveTo>
                      <a:pt x="0" y="0"/>
                    </a:moveTo>
                    <a:lnTo>
                      <a:pt x="1152288" y="0"/>
                    </a:lnTo>
                    <a:lnTo>
                      <a:pt x="1152288" y="314916"/>
                    </a:lnTo>
                    <a:lnTo>
                      <a:pt x="0" y="314916"/>
                    </a:lnTo>
                    <a:close/>
                  </a:path>
                </a:pathLst>
              </a:custGeom>
              <a:solidFill>
                <a:srgbClr val="F1F1F1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298943" y="428874"/>
              <a:ext cx="8483232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Garet Book"/>
                </a:rPr>
                <a:t>Se observa un claro desbalance entre los valores de la columna objetivo, siendo de mayor número la clase Galaxy.</a:t>
              </a:r>
            </a:p>
          </p:txBody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361426" y="1968528"/>
            <a:ext cx="8791303" cy="6991017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028700" y="724563"/>
            <a:ext cx="7436856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59"/>
              </a:lnSpc>
            </a:pPr>
            <a:r>
              <a:rPr lang="en-US" sz="5399">
                <a:solidFill>
                  <a:srgbClr val="000000"/>
                </a:solidFill>
                <a:latin typeface="Arimo"/>
              </a:rPr>
              <a:t>Balance de las Clases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19890" y="-305992"/>
            <a:ext cx="1773234" cy="156809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51027" y="9258300"/>
            <a:ext cx="3950352" cy="349335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882731" y="1295929"/>
            <a:ext cx="6677727" cy="523322"/>
            <a:chOff x="0" y="0"/>
            <a:chExt cx="1758743" cy="13783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1758743" cy="137830"/>
            </a:xfrm>
            <a:custGeom>
              <a:avLst/>
              <a:gdLst/>
              <a:ahLst/>
              <a:cxnLst/>
              <a:rect r="r" b="b" t="t" l="l"/>
              <a:pathLst>
                <a:path h="137830" w="1758743">
                  <a:moveTo>
                    <a:pt x="0" y="0"/>
                  </a:moveTo>
                  <a:lnTo>
                    <a:pt x="1758743" y="0"/>
                  </a:lnTo>
                  <a:lnTo>
                    <a:pt x="1758743" y="137830"/>
                  </a:lnTo>
                  <a:lnTo>
                    <a:pt x="0" y="137830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75264" y="9878611"/>
            <a:ext cx="2552811" cy="816778"/>
            <a:chOff x="0" y="0"/>
            <a:chExt cx="672345" cy="215118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0" y="0"/>
              <a:ext cx="672345" cy="215118"/>
            </a:xfrm>
            <a:custGeom>
              <a:avLst/>
              <a:gdLst/>
              <a:ahLst/>
              <a:cxnLst/>
              <a:rect r="r" b="b" t="t" l="l"/>
              <a:pathLst>
                <a:path h="215118" w="672345">
                  <a:moveTo>
                    <a:pt x="0" y="0"/>
                  </a:moveTo>
                  <a:lnTo>
                    <a:pt x="672345" y="0"/>
                  </a:lnTo>
                  <a:lnTo>
                    <a:pt x="672345" y="215118"/>
                  </a:lnTo>
                  <a:lnTo>
                    <a:pt x="0" y="215118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626849" y="1149920"/>
            <a:ext cx="2552811" cy="1563029"/>
            <a:chOff x="0" y="0"/>
            <a:chExt cx="672345" cy="411662"/>
          </a:xfrm>
        </p:grpSpPr>
        <p:sp>
          <p:nvSpPr>
            <p:cNvPr name="Freeform 11" id="11"/>
            <p:cNvSpPr/>
            <p:nvPr/>
          </p:nvSpPr>
          <p:spPr>
            <a:xfrm flipH="false" flipV="false">
              <a:off x="0" y="0"/>
              <a:ext cx="672345" cy="411662"/>
            </a:xfrm>
            <a:custGeom>
              <a:avLst/>
              <a:gdLst/>
              <a:ahLst/>
              <a:cxnLst/>
              <a:rect r="r" b="b" t="t" l="l"/>
              <a:pathLst>
                <a:path h="411662" w="672345">
                  <a:moveTo>
                    <a:pt x="0" y="0"/>
                  </a:moveTo>
                  <a:lnTo>
                    <a:pt x="672345" y="0"/>
                  </a:lnTo>
                  <a:lnTo>
                    <a:pt x="672345" y="411662"/>
                  </a:lnTo>
                  <a:lnTo>
                    <a:pt x="0" y="411662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363821" y="854433"/>
            <a:ext cx="6858607" cy="2617381"/>
            <a:chOff x="0" y="0"/>
            <a:chExt cx="9144809" cy="3489841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9144809" cy="3489841"/>
              <a:chOff x="0" y="0"/>
              <a:chExt cx="1152288" cy="439736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>
                <a:off x="0" y="0"/>
                <a:ext cx="1152288" cy="439736"/>
              </a:xfrm>
              <a:custGeom>
                <a:avLst/>
                <a:gdLst/>
                <a:ahLst/>
                <a:cxnLst/>
                <a:rect r="r" b="b" t="t" l="l"/>
                <a:pathLst>
                  <a:path h="439736" w="1152288">
                    <a:moveTo>
                      <a:pt x="0" y="0"/>
                    </a:moveTo>
                    <a:lnTo>
                      <a:pt x="1152288" y="0"/>
                    </a:lnTo>
                    <a:lnTo>
                      <a:pt x="1152288" y="439736"/>
                    </a:lnTo>
                    <a:lnTo>
                      <a:pt x="0" y="439736"/>
                    </a:lnTo>
                    <a:close/>
                  </a:path>
                </a:pathLst>
              </a:custGeom>
              <a:solidFill>
                <a:srgbClr val="F1F1F1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298943" y="428874"/>
              <a:ext cx="8483232" cy="24530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Garet Book"/>
                </a:rPr>
                <a:t>"La magnitud es una medida de la luminosidad de un objeto celeste, y se mide en una escala logarítmica inversa. Esto significa que cuanto más brillante sea un objeto, menor será su magnitud, y viceversa"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230736" y="3791861"/>
            <a:ext cx="6858607" cy="5589181"/>
            <a:chOff x="0" y="0"/>
            <a:chExt cx="9144809" cy="7452241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9144809" cy="7452241"/>
              <a:chOff x="0" y="0"/>
              <a:chExt cx="1152288" cy="939017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>
                <a:off x="0" y="0"/>
                <a:ext cx="1152288" cy="939017"/>
              </a:xfrm>
              <a:custGeom>
                <a:avLst/>
                <a:gdLst/>
                <a:ahLst/>
                <a:cxnLst/>
                <a:rect r="r" b="b" t="t" l="l"/>
                <a:pathLst>
                  <a:path h="939017" w="1152288">
                    <a:moveTo>
                      <a:pt x="0" y="0"/>
                    </a:moveTo>
                    <a:lnTo>
                      <a:pt x="1152288" y="0"/>
                    </a:lnTo>
                    <a:lnTo>
                      <a:pt x="1152288" y="939017"/>
                    </a:lnTo>
                    <a:lnTo>
                      <a:pt x="0" y="939017"/>
                    </a:lnTo>
                    <a:close/>
                  </a:path>
                </a:pathLst>
              </a:custGeom>
              <a:solidFill>
                <a:srgbClr val="F1F1F1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298943" y="428874"/>
              <a:ext cx="8483232" cy="6415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Garet Book"/>
                </a:rPr>
                <a:t>Existe un claro posicionamiento con respecto a la magnitud de cada clase, donde la mayoría se encuentra centrada entre -5 a 10 en el eje 'x', y en puntos similares a 0 en el eje 'y'.</a:t>
              </a:r>
            </a:p>
            <a:p>
              <a:pPr algn="just">
                <a:lnSpc>
                  <a:spcPts val="2940"/>
                </a:lnSpc>
              </a:pPr>
            </a:p>
            <a:p>
              <a:pPr algn="just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Garet Book"/>
                </a:rPr>
                <a:t>Existen varios valores outliers para las tres clases.</a:t>
              </a:r>
            </a:p>
            <a:p>
              <a:pPr algn="just">
                <a:lnSpc>
                  <a:spcPts val="2940"/>
                </a:lnSpc>
              </a:pPr>
            </a:p>
            <a:p>
              <a:pPr algn="just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Garet Book"/>
                </a:rPr>
                <a:t>Existe una concentración para la clase Galaxy de manera horizontal a comparación de la clase Star, la cual tiene valores horizontales positivos en el eje 'y'.</a:t>
              </a:r>
            </a:p>
          </p:txBody>
        </p:sp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67025" y="2712949"/>
            <a:ext cx="9033444" cy="6020869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028700" y="608900"/>
            <a:ext cx="7159426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59"/>
              </a:lnSpc>
            </a:pPr>
            <a:r>
              <a:rPr lang="en-US" sz="5399">
                <a:solidFill>
                  <a:srgbClr val="000000"/>
                </a:solidFill>
                <a:latin typeface="Arimo"/>
              </a:rPr>
              <a:t>Magnitud de las clases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179512" y="-784048"/>
            <a:ext cx="1773234" cy="156809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51027" y="9258300"/>
            <a:ext cx="3950352" cy="349335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459852" y="10020300"/>
            <a:ext cx="2552811" cy="816778"/>
            <a:chOff x="0" y="0"/>
            <a:chExt cx="672345" cy="215118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672345" cy="215118"/>
            </a:xfrm>
            <a:custGeom>
              <a:avLst/>
              <a:gdLst/>
              <a:ahLst/>
              <a:cxnLst/>
              <a:rect r="r" b="b" t="t" l="l"/>
              <a:pathLst>
                <a:path h="215118" w="672345">
                  <a:moveTo>
                    <a:pt x="0" y="0"/>
                  </a:moveTo>
                  <a:lnTo>
                    <a:pt x="672345" y="0"/>
                  </a:lnTo>
                  <a:lnTo>
                    <a:pt x="672345" y="215118"/>
                  </a:lnTo>
                  <a:lnTo>
                    <a:pt x="0" y="215118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935105" y="3091931"/>
            <a:ext cx="2552811" cy="1563029"/>
            <a:chOff x="0" y="0"/>
            <a:chExt cx="672345" cy="411662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0" y="0"/>
              <a:ext cx="672345" cy="411662"/>
            </a:xfrm>
            <a:custGeom>
              <a:avLst/>
              <a:gdLst/>
              <a:ahLst/>
              <a:cxnLst/>
              <a:rect r="r" b="b" t="t" l="l"/>
              <a:pathLst>
                <a:path h="411662" w="672345">
                  <a:moveTo>
                    <a:pt x="0" y="0"/>
                  </a:moveTo>
                  <a:lnTo>
                    <a:pt x="672345" y="0"/>
                  </a:lnTo>
                  <a:lnTo>
                    <a:pt x="672345" y="411662"/>
                  </a:lnTo>
                  <a:lnTo>
                    <a:pt x="0" y="411662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2904548"/>
            <a:ext cx="6858607" cy="2275163"/>
            <a:chOff x="0" y="0"/>
            <a:chExt cx="9144809" cy="303355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9144809" cy="3033550"/>
              <a:chOff x="0" y="0"/>
              <a:chExt cx="1152288" cy="382241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>
                <a:off x="0" y="0"/>
                <a:ext cx="1152288" cy="382241"/>
              </a:xfrm>
              <a:custGeom>
                <a:avLst/>
                <a:gdLst/>
                <a:ahLst/>
                <a:cxnLst/>
                <a:rect r="r" b="b" t="t" l="l"/>
                <a:pathLst>
                  <a:path h="382241" w="1152288">
                    <a:moveTo>
                      <a:pt x="0" y="0"/>
                    </a:moveTo>
                    <a:lnTo>
                      <a:pt x="1152288" y="0"/>
                    </a:lnTo>
                    <a:lnTo>
                      <a:pt x="1152288" y="382241"/>
                    </a:lnTo>
                    <a:lnTo>
                      <a:pt x="0" y="382241"/>
                    </a:lnTo>
                    <a:close/>
                  </a:path>
                </a:pathLst>
              </a:custGeom>
              <a:solidFill>
                <a:srgbClr val="F1F1F1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79637" lIns="79637" bIns="79637" rIns="79637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298943" y="276777"/>
              <a:ext cx="8483232" cy="24530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Garet Book"/>
                </a:rPr>
                <a:t>"Los valores de 'alpha' y 'delta' proporcionan una coordenada única para la posición de un objeto en el cielo, lo que permite la identificación y seguimiento de objetos celestes".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5753767"/>
            <a:ext cx="6858607" cy="2988856"/>
            <a:chOff x="0" y="0"/>
            <a:chExt cx="9144809" cy="3985141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9144809" cy="3985141"/>
              <a:chOff x="0" y="0"/>
              <a:chExt cx="1152288" cy="502146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>
                <a:off x="0" y="0"/>
                <a:ext cx="1152288" cy="502146"/>
              </a:xfrm>
              <a:custGeom>
                <a:avLst/>
                <a:gdLst/>
                <a:ahLst/>
                <a:cxnLst/>
                <a:rect r="r" b="b" t="t" l="l"/>
                <a:pathLst>
                  <a:path h="502146" w="1152288">
                    <a:moveTo>
                      <a:pt x="0" y="0"/>
                    </a:moveTo>
                    <a:lnTo>
                      <a:pt x="1152288" y="0"/>
                    </a:lnTo>
                    <a:lnTo>
                      <a:pt x="1152288" y="502146"/>
                    </a:lnTo>
                    <a:lnTo>
                      <a:pt x="0" y="502146"/>
                    </a:lnTo>
                    <a:close/>
                  </a:path>
                </a:pathLst>
              </a:custGeom>
              <a:solidFill>
                <a:srgbClr val="F1F1F1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298943" y="428874"/>
              <a:ext cx="8483232" cy="29483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Garet Book"/>
                </a:rPr>
                <a:t>Se realizó un gráfico de distribución para localizar la posición de cada clase. </a:t>
              </a:r>
            </a:p>
            <a:p>
              <a:pPr algn="just">
                <a:lnSpc>
                  <a:spcPts val="2940"/>
                </a:lnSpc>
              </a:pPr>
            </a:p>
            <a:p>
              <a:pPr algn="just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Garet Book"/>
                </a:rPr>
                <a:t>Se resalta que existe una clase que presenta valores fuera de cada agrupación (en color amarillo).</a:t>
              </a:r>
            </a:p>
          </p:txBody>
        </p:sp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992988" y="1028700"/>
            <a:ext cx="8266312" cy="8297428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 rot="0">
            <a:off x="880449" y="621030"/>
            <a:ext cx="5291998" cy="1767840"/>
            <a:chOff x="0" y="0"/>
            <a:chExt cx="7055997" cy="2357120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738239"/>
              <a:ext cx="5795504" cy="307780"/>
              <a:chOff x="0" y="0"/>
              <a:chExt cx="1144791" cy="60796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>
                <a:off x="0" y="0"/>
                <a:ext cx="1144791" cy="60796"/>
              </a:xfrm>
              <a:custGeom>
                <a:avLst/>
                <a:gdLst/>
                <a:ahLst/>
                <a:cxnLst/>
                <a:rect r="r" b="b" t="t" l="l"/>
                <a:pathLst>
                  <a:path h="60796" w="1144791">
                    <a:moveTo>
                      <a:pt x="0" y="0"/>
                    </a:moveTo>
                    <a:lnTo>
                      <a:pt x="1144791" y="0"/>
                    </a:lnTo>
                    <a:lnTo>
                      <a:pt x="1144791" y="60796"/>
                    </a:lnTo>
                    <a:lnTo>
                      <a:pt x="0" y="60796"/>
                    </a:lnTo>
                    <a:close/>
                  </a:path>
                </a:pathLst>
              </a:custGeom>
              <a:solidFill>
                <a:srgbClr val="9F9F9F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0" y="2049340"/>
              <a:ext cx="4048721" cy="307780"/>
              <a:chOff x="0" y="0"/>
              <a:chExt cx="799747" cy="60796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>
                <a:off x="0" y="0"/>
                <a:ext cx="799747" cy="60796"/>
              </a:xfrm>
              <a:custGeom>
                <a:avLst/>
                <a:gdLst/>
                <a:ahLst/>
                <a:cxnLst/>
                <a:rect r="r" b="b" t="t" l="l"/>
                <a:pathLst>
                  <a:path h="60796" w="799747">
                    <a:moveTo>
                      <a:pt x="0" y="0"/>
                    </a:moveTo>
                    <a:lnTo>
                      <a:pt x="799747" y="0"/>
                    </a:lnTo>
                    <a:lnTo>
                      <a:pt x="799747" y="60796"/>
                    </a:lnTo>
                    <a:lnTo>
                      <a:pt x="0" y="60796"/>
                    </a:lnTo>
                    <a:close/>
                  </a:path>
                </a:pathLst>
              </a:custGeom>
              <a:solidFill>
                <a:srgbClr val="9F9F9F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197668" y="-133350"/>
              <a:ext cx="6858329" cy="24904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559"/>
                </a:lnSpc>
              </a:pPr>
              <a:r>
                <a:rPr lang="en-US" sz="5399">
                  <a:solidFill>
                    <a:srgbClr val="000000"/>
                  </a:solidFill>
                  <a:latin typeface="Arimo"/>
                </a:rPr>
                <a:t>Distribución en el Espacio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19890" y="-305992"/>
            <a:ext cx="1773234" cy="156809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51027" y="9258300"/>
            <a:ext cx="3950352" cy="349335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710908" y="1408112"/>
            <a:ext cx="5799198" cy="369194"/>
            <a:chOff x="0" y="0"/>
            <a:chExt cx="1527361" cy="97236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1527361" cy="97236"/>
            </a:xfrm>
            <a:custGeom>
              <a:avLst/>
              <a:gdLst/>
              <a:ahLst/>
              <a:cxnLst/>
              <a:rect r="r" b="b" t="t" l="l"/>
              <a:pathLst>
                <a:path h="97236" w="1527361">
                  <a:moveTo>
                    <a:pt x="0" y="0"/>
                  </a:moveTo>
                  <a:lnTo>
                    <a:pt x="1527361" y="0"/>
                  </a:lnTo>
                  <a:lnTo>
                    <a:pt x="1527361" y="97236"/>
                  </a:lnTo>
                  <a:lnTo>
                    <a:pt x="0" y="97236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75264" y="9878611"/>
            <a:ext cx="2552811" cy="816778"/>
            <a:chOff x="0" y="0"/>
            <a:chExt cx="672345" cy="215118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0" y="0"/>
              <a:ext cx="672345" cy="215118"/>
            </a:xfrm>
            <a:custGeom>
              <a:avLst/>
              <a:gdLst/>
              <a:ahLst/>
              <a:cxnLst/>
              <a:rect r="r" b="b" t="t" l="l"/>
              <a:pathLst>
                <a:path h="215118" w="672345">
                  <a:moveTo>
                    <a:pt x="0" y="0"/>
                  </a:moveTo>
                  <a:lnTo>
                    <a:pt x="672345" y="0"/>
                  </a:lnTo>
                  <a:lnTo>
                    <a:pt x="672345" y="215118"/>
                  </a:lnTo>
                  <a:lnTo>
                    <a:pt x="0" y="215118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626849" y="1149920"/>
            <a:ext cx="2552811" cy="1563029"/>
            <a:chOff x="0" y="0"/>
            <a:chExt cx="672345" cy="411662"/>
          </a:xfrm>
        </p:grpSpPr>
        <p:sp>
          <p:nvSpPr>
            <p:cNvPr name="Freeform 11" id="11"/>
            <p:cNvSpPr/>
            <p:nvPr/>
          </p:nvSpPr>
          <p:spPr>
            <a:xfrm flipH="false" flipV="false">
              <a:off x="0" y="0"/>
              <a:ext cx="672345" cy="411662"/>
            </a:xfrm>
            <a:custGeom>
              <a:avLst/>
              <a:gdLst/>
              <a:ahLst/>
              <a:cxnLst/>
              <a:rect r="r" b="b" t="t" l="l"/>
              <a:pathLst>
                <a:path h="411662" w="672345">
                  <a:moveTo>
                    <a:pt x="0" y="0"/>
                  </a:moveTo>
                  <a:lnTo>
                    <a:pt x="672345" y="0"/>
                  </a:lnTo>
                  <a:lnTo>
                    <a:pt x="672345" y="411662"/>
                  </a:lnTo>
                  <a:lnTo>
                    <a:pt x="0" y="411662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363821" y="2313231"/>
            <a:ext cx="6858607" cy="1874431"/>
            <a:chOff x="0" y="0"/>
            <a:chExt cx="9144809" cy="2499241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9144809" cy="2499241"/>
              <a:chOff x="0" y="0"/>
              <a:chExt cx="1152288" cy="314916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>
                <a:off x="0" y="0"/>
                <a:ext cx="1152288" cy="314916"/>
              </a:xfrm>
              <a:custGeom>
                <a:avLst/>
                <a:gdLst/>
                <a:ahLst/>
                <a:cxnLst/>
                <a:rect r="r" b="b" t="t" l="l"/>
                <a:pathLst>
                  <a:path h="314916" w="1152288">
                    <a:moveTo>
                      <a:pt x="0" y="0"/>
                    </a:moveTo>
                    <a:lnTo>
                      <a:pt x="1152288" y="0"/>
                    </a:lnTo>
                    <a:lnTo>
                      <a:pt x="1152288" y="314916"/>
                    </a:lnTo>
                    <a:lnTo>
                      <a:pt x="0" y="314916"/>
                    </a:lnTo>
                    <a:close/>
                  </a:path>
                </a:pathLst>
              </a:custGeom>
              <a:solidFill>
                <a:srgbClr val="F1F1F1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298943" y="428874"/>
              <a:ext cx="8483232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53392" indent="-226696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Garet Book"/>
                </a:rPr>
                <a:t>Galaxy: se muestra gran cantidad de outliers hacia valores positivos. Su media es de 0.45 aprox.</a:t>
              </a:r>
            </a:p>
          </p:txBody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2607429"/>
            <a:ext cx="8436287" cy="5974877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028700" y="721083"/>
            <a:ext cx="6034292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59"/>
              </a:lnSpc>
            </a:pPr>
            <a:r>
              <a:rPr lang="en-US" sz="5399">
                <a:solidFill>
                  <a:srgbClr val="000000"/>
                </a:solidFill>
                <a:latin typeface="Arimo"/>
              </a:rPr>
              <a:t>Valores de Redshift 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0363821" y="4470416"/>
            <a:ext cx="6858607" cy="1874431"/>
            <a:chOff x="0" y="0"/>
            <a:chExt cx="9144809" cy="2499241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9144809" cy="2499241"/>
              <a:chOff x="0" y="0"/>
              <a:chExt cx="1152288" cy="314916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>
                <a:off x="0" y="0"/>
                <a:ext cx="1152288" cy="314916"/>
              </a:xfrm>
              <a:custGeom>
                <a:avLst/>
                <a:gdLst/>
                <a:ahLst/>
                <a:cxnLst/>
                <a:rect r="r" b="b" t="t" l="l"/>
                <a:pathLst>
                  <a:path h="314916" w="1152288">
                    <a:moveTo>
                      <a:pt x="0" y="0"/>
                    </a:moveTo>
                    <a:lnTo>
                      <a:pt x="1152288" y="0"/>
                    </a:lnTo>
                    <a:lnTo>
                      <a:pt x="1152288" y="314916"/>
                    </a:lnTo>
                    <a:lnTo>
                      <a:pt x="0" y="314916"/>
                    </a:lnTo>
                    <a:close/>
                  </a:path>
                </a:pathLst>
              </a:custGeom>
              <a:solidFill>
                <a:srgbClr val="F1F1F1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298943" y="428874"/>
              <a:ext cx="8483232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53392" indent="-226696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Garet Book"/>
                </a:rPr>
                <a:t>Quasar: es la clase que presenta outliers con mayor alejamiento de sus datos. Su media es de 1.60 aprox.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363821" y="6630597"/>
            <a:ext cx="6858607" cy="2245906"/>
            <a:chOff x="0" y="0"/>
            <a:chExt cx="9144809" cy="2994541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9144809" cy="2994541"/>
              <a:chOff x="0" y="0"/>
              <a:chExt cx="1152288" cy="377326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>
                <a:off x="0" y="0"/>
                <a:ext cx="1152288" cy="377326"/>
              </a:xfrm>
              <a:custGeom>
                <a:avLst/>
                <a:gdLst/>
                <a:ahLst/>
                <a:cxnLst/>
                <a:rect r="r" b="b" t="t" l="l"/>
                <a:pathLst>
                  <a:path h="377326" w="1152288">
                    <a:moveTo>
                      <a:pt x="0" y="0"/>
                    </a:moveTo>
                    <a:lnTo>
                      <a:pt x="1152288" y="0"/>
                    </a:lnTo>
                    <a:lnTo>
                      <a:pt x="1152288" y="377326"/>
                    </a:lnTo>
                    <a:lnTo>
                      <a:pt x="0" y="377326"/>
                    </a:lnTo>
                    <a:close/>
                  </a:path>
                </a:pathLst>
              </a:custGeom>
              <a:solidFill>
                <a:srgbClr val="F1F1F1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298943" y="428874"/>
              <a:ext cx="8483232" cy="1957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53392" indent="-226696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Garet Book"/>
                </a:rPr>
                <a:t>Star: es la única clase que presenta valores negativos, y con esto outliers para ambos rangos. Cabe destacar que sus valores son de entre 0.004 y 0.004-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627901" y="-418176"/>
            <a:ext cx="1773234" cy="156809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6810785" y="-2322213"/>
            <a:ext cx="6005276" cy="2842291"/>
            <a:chOff x="0" y="0"/>
            <a:chExt cx="1581637" cy="748587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1581637" cy="748587"/>
            </a:xfrm>
            <a:custGeom>
              <a:avLst/>
              <a:gdLst/>
              <a:ahLst/>
              <a:cxnLst/>
              <a:rect r="r" b="b" t="t" l="l"/>
              <a:pathLst>
                <a:path h="748587" w="1581637">
                  <a:moveTo>
                    <a:pt x="0" y="0"/>
                  </a:moveTo>
                  <a:lnTo>
                    <a:pt x="1581637" y="0"/>
                  </a:lnTo>
                  <a:lnTo>
                    <a:pt x="1581637" y="748587"/>
                  </a:lnTo>
                  <a:lnTo>
                    <a:pt x="0" y="748587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43026" y="9705678"/>
            <a:ext cx="2552811" cy="1563029"/>
            <a:chOff x="0" y="0"/>
            <a:chExt cx="672345" cy="411662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672345" cy="411662"/>
            </a:xfrm>
            <a:custGeom>
              <a:avLst/>
              <a:gdLst/>
              <a:ahLst/>
              <a:cxnLst/>
              <a:rect r="r" b="b" t="t" l="l"/>
              <a:pathLst>
                <a:path h="411662" w="672345">
                  <a:moveTo>
                    <a:pt x="0" y="0"/>
                  </a:moveTo>
                  <a:lnTo>
                    <a:pt x="672345" y="0"/>
                  </a:lnTo>
                  <a:lnTo>
                    <a:pt x="672345" y="411662"/>
                  </a:lnTo>
                  <a:lnTo>
                    <a:pt x="0" y="411662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04634" y="3059219"/>
            <a:ext cx="8015582" cy="4527249"/>
            <a:chOff x="0" y="0"/>
            <a:chExt cx="10687443" cy="6036332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0687443" cy="6036332"/>
              <a:chOff x="0" y="0"/>
              <a:chExt cx="2111100" cy="119236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>
                <a:off x="0" y="0"/>
                <a:ext cx="2111100" cy="1192362"/>
              </a:xfrm>
              <a:custGeom>
                <a:avLst/>
                <a:gdLst/>
                <a:ahLst/>
                <a:cxnLst/>
                <a:rect r="r" b="b" t="t" l="l"/>
                <a:pathLst>
                  <a:path h="1192362" w="2111100">
                    <a:moveTo>
                      <a:pt x="0" y="0"/>
                    </a:moveTo>
                    <a:lnTo>
                      <a:pt x="2111100" y="0"/>
                    </a:lnTo>
                    <a:lnTo>
                      <a:pt x="2111100" y="1192362"/>
                    </a:lnTo>
                    <a:lnTo>
                      <a:pt x="0" y="1192362"/>
                    </a:lnTo>
                    <a:close/>
                  </a:path>
                </a:pathLst>
              </a:custGeom>
              <a:solidFill>
                <a:srgbClr val="F1F1F1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431558" y="256551"/>
              <a:ext cx="9684275" cy="5424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Garet Book"/>
                </a:rPr>
                <a:t>Este proyecto se realizó con múltiples modelos de clasificación, esto con el objetivo de obtener el menor número de errores en la clasificación de los estelares. </a:t>
              </a:r>
            </a:p>
            <a:p>
              <a:pPr algn="just" marL="453392" indent="-226696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Garet Book"/>
                </a:rPr>
                <a:t>Decision Tree Classifier</a:t>
              </a:r>
            </a:p>
            <a:p>
              <a:pPr algn="just" marL="453392" indent="-226696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Garet Book"/>
                </a:rPr>
                <a:t>Bagging Tree</a:t>
              </a:r>
            </a:p>
            <a:p>
              <a:pPr algn="just" marL="453392" indent="-226696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Garet Book"/>
                </a:rPr>
                <a:t>Random Forest</a:t>
              </a:r>
            </a:p>
            <a:p>
              <a:pPr algn="just" marL="453392" indent="-226696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Garet Book"/>
                </a:rPr>
                <a:t>KNN</a:t>
              </a:r>
            </a:p>
            <a:p>
              <a:pPr algn="just" marL="453392" indent="-226696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Garet Book"/>
                </a:rPr>
                <a:t>Logistic Regresion</a:t>
              </a:r>
            </a:p>
            <a:p>
              <a:pPr algn="just" marL="453392" indent="-226696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Garet Book"/>
                </a:rPr>
                <a:t>Gradient Boosting</a:t>
              </a:r>
            </a:p>
            <a:p>
              <a:pPr algn="just" marL="453392" indent="-226696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Garet Book"/>
                </a:rPr>
                <a:t>XGBoost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267784" y="3059219"/>
            <a:ext cx="8015582" cy="2372594"/>
            <a:chOff x="0" y="0"/>
            <a:chExt cx="10687443" cy="3163459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0687443" cy="3163459"/>
              <a:chOff x="0" y="0"/>
              <a:chExt cx="2111100" cy="62488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>
                <a:off x="0" y="0"/>
                <a:ext cx="2111100" cy="624881"/>
              </a:xfrm>
              <a:custGeom>
                <a:avLst/>
                <a:gdLst/>
                <a:ahLst/>
                <a:cxnLst/>
                <a:rect r="r" b="b" t="t" l="l"/>
                <a:pathLst>
                  <a:path h="624881" w="2111100">
                    <a:moveTo>
                      <a:pt x="0" y="0"/>
                    </a:moveTo>
                    <a:lnTo>
                      <a:pt x="2111100" y="0"/>
                    </a:lnTo>
                    <a:lnTo>
                      <a:pt x="2111100" y="624881"/>
                    </a:lnTo>
                    <a:lnTo>
                      <a:pt x="0" y="624881"/>
                    </a:lnTo>
                    <a:close/>
                  </a:path>
                </a:pathLst>
              </a:custGeom>
              <a:solidFill>
                <a:srgbClr val="F1F1F1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339081" y="279875"/>
              <a:ext cx="9782635" cy="24530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Garet Book"/>
                </a:rPr>
                <a:t>Las métricas utilizadas en los datos de prueba para la evaluación de los modelos fueron: </a:t>
              </a:r>
            </a:p>
            <a:p>
              <a:pPr algn="just" marL="453392" indent="-226696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Garet Book"/>
                </a:rPr>
                <a:t>Accuracy</a:t>
              </a:r>
            </a:p>
            <a:p>
              <a:pPr algn="just" marL="453392" indent="-226696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Garet Book"/>
                </a:rPr>
                <a:t>Matríz de confusión</a:t>
              </a:r>
            </a:p>
            <a:p>
              <a:pPr algn="just" marL="453392" indent="-226696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Garet Book"/>
                </a:rPr>
                <a:t>f1-score</a:t>
              </a:r>
            </a:p>
          </p:txBody>
        </p:sp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719460" y="8704249"/>
            <a:ext cx="3131652" cy="2769363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 rot="0">
            <a:off x="9267784" y="6328299"/>
            <a:ext cx="8015582" cy="1258169"/>
            <a:chOff x="0" y="0"/>
            <a:chExt cx="10687443" cy="1677559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10687443" cy="1677559"/>
              <a:chOff x="0" y="0"/>
              <a:chExt cx="2111100" cy="33137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>
                <a:off x="0" y="0"/>
                <a:ext cx="2111100" cy="331370"/>
              </a:xfrm>
              <a:custGeom>
                <a:avLst/>
                <a:gdLst/>
                <a:ahLst/>
                <a:cxnLst/>
                <a:rect r="r" b="b" t="t" l="l"/>
                <a:pathLst>
                  <a:path h="331370" w="2111100">
                    <a:moveTo>
                      <a:pt x="0" y="0"/>
                    </a:moveTo>
                    <a:lnTo>
                      <a:pt x="2111100" y="0"/>
                    </a:lnTo>
                    <a:lnTo>
                      <a:pt x="2111100" y="331370"/>
                    </a:lnTo>
                    <a:lnTo>
                      <a:pt x="0" y="331370"/>
                    </a:lnTo>
                    <a:close/>
                  </a:path>
                </a:pathLst>
              </a:custGeom>
              <a:solidFill>
                <a:srgbClr val="F1F1F1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339081" y="279875"/>
              <a:ext cx="9782635" cy="967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Garet Book"/>
                </a:rPr>
                <a:t>Modelo que mejor cumple con el objetivo: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Garet Bold"/>
                </a:rPr>
                <a:t>XGBoost</a:t>
              </a:r>
            </a:p>
          </p:txBody>
        </p:sp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4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718158" y="5640650"/>
            <a:ext cx="7116693" cy="46582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6007244" y="386728"/>
            <a:ext cx="6273512" cy="2095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5999">
                <a:solidFill>
                  <a:srgbClr val="000000"/>
                </a:solidFill>
                <a:latin typeface="Arimo"/>
              </a:rPr>
              <a:t>Modelos utilizados</a:t>
            </a:r>
          </a:p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000"/>
                </a:solidFill>
                <a:latin typeface="Arimo"/>
              </a:rPr>
              <a:t>y Resultados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DAFjPLgI40k</dc:identifier>
  <dcterms:modified xsi:type="dcterms:W3CDTF">2011-08-01T06:04:30Z</dcterms:modified>
  <cp:revision>1</cp:revision>
  <dc:title>Stellar Classification-Presentación FINAL</dc:title>
</cp:coreProperties>
</file>